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1"/>
  </p:notesMasterIdLst>
  <p:sldIdLst>
    <p:sldId id="298" r:id="rId2"/>
    <p:sldId id="329" r:id="rId3"/>
    <p:sldId id="330" r:id="rId4"/>
    <p:sldId id="305" r:id="rId5"/>
    <p:sldId id="324" r:id="rId6"/>
    <p:sldId id="331" r:id="rId7"/>
    <p:sldId id="285" r:id="rId8"/>
    <p:sldId id="297" r:id="rId9"/>
    <p:sldId id="299" r:id="rId10"/>
    <p:sldId id="300" r:id="rId11"/>
    <p:sldId id="301" r:id="rId12"/>
    <p:sldId id="256" r:id="rId13"/>
    <p:sldId id="303" r:id="rId14"/>
    <p:sldId id="302" r:id="rId15"/>
    <p:sldId id="326" r:id="rId16"/>
    <p:sldId id="307" r:id="rId17"/>
    <p:sldId id="308" r:id="rId18"/>
    <p:sldId id="268" r:id="rId19"/>
    <p:sldId id="269" r:id="rId20"/>
    <p:sldId id="342" r:id="rId21"/>
    <p:sldId id="292" r:id="rId22"/>
    <p:sldId id="279" r:id="rId23"/>
    <p:sldId id="340" r:id="rId24"/>
    <p:sldId id="335" r:id="rId25"/>
    <p:sldId id="336" r:id="rId26"/>
    <p:sldId id="264" r:id="rId27"/>
    <p:sldId id="334" r:id="rId28"/>
    <p:sldId id="293" r:id="rId29"/>
    <p:sldId id="306" r:id="rId30"/>
    <p:sldId id="310" r:id="rId31"/>
    <p:sldId id="309" r:id="rId32"/>
    <p:sldId id="312" r:id="rId33"/>
    <p:sldId id="294" r:id="rId34"/>
    <p:sldId id="316" r:id="rId35"/>
    <p:sldId id="321" r:id="rId36"/>
    <p:sldId id="341" r:id="rId37"/>
    <p:sldId id="314" r:id="rId38"/>
    <p:sldId id="313" r:id="rId39"/>
    <p:sldId id="338" r:id="rId40"/>
    <p:sldId id="317" r:id="rId41"/>
    <p:sldId id="323" r:id="rId42"/>
    <p:sldId id="337" r:id="rId43"/>
    <p:sldId id="263" r:id="rId44"/>
    <p:sldId id="322" r:id="rId45"/>
    <p:sldId id="320" r:id="rId46"/>
    <p:sldId id="296" r:id="rId47"/>
    <p:sldId id="327" r:id="rId48"/>
    <p:sldId id="318" r:id="rId49"/>
    <p:sldId id="352" r:id="rId50"/>
    <p:sldId id="343" r:id="rId51"/>
    <p:sldId id="339" r:id="rId52"/>
    <p:sldId id="289" r:id="rId53"/>
    <p:sldId id="290" r:id="rId54"/>
    <p:sldId id="328" r:id="rId55"/>
    <p:sldId id="273" r:id="rId56"/>
    <p:sldId id="344" r:id="rId57"/>
    <p:sldId id="348" r:id="rId58"/>
    <p:sldId id="349" r:id="rId59"/>
    <p:sldId id="350" r:id="rId60"/>
    <p:sldId id="258" r:id="rId61"/>
    <p:sldId id="346" r:id="rId62"/>
    <p:sldId id="351" r:id="rId63"/>
    <p:sldId id="275" r:id="rId64"/>
    <p:sldId id="345" r:id="rId65"/>
    <p:sldId id="353" r:id="rId66"/>
    <p:sldId id="354" r:id="rId67"/>
    <p:sldId id="355" r:id="rId68"/>
    <p:sldId id="356" r:id="rId69"/>
    <p:sldId id="357" r:id="rId70"/>
    <p:sldId id="358" r:id="rId71"/>
    <p:sldId id="359" r:id="rId72"/>
    <p:sldId id="360" r:id="rId73"/>
    <p:sldId id="295" r:id="rId74"/>
    <p:sldId id="288" r:id="rId75"/>
    <p:sldId id="287" r:id="rId76"/>
    <p:sldId id="272" r:id="rId77"/>
    <p:sldId id="283" r:id="rId78"/>
    <p:sldId id="277" r:id="rId79"/>
    <p:sldId id="274" r:id="rId80"/>
    <p:sldId id="276" r:id="rId81"/>
    <p:sldId id="271" r:id="rId82"/>
    <p:sldId id="260" r:id="rId83"/>
    <p:sldId id="267" r:id="rId84"/>
    <p:sldId id="282" r:id="rId85"/>
    <p:sldId id="284" r:id="rId86"/>
    <p:sldId id="261" r:id="rId87"/>
    <p:sldId id="265" r:id="rId88"/>
    <p:sldId id="266" r:id="rId89"/>
    <p:sldId id="259" r:id="rId9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8394"/>
    <a:srgbClr val="D44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77" autoAdjust="0"/>
    <p:restoredTop sz="79099" autoAdjust="0"/>
  </p:normalViewPr>
  <p:slideViewPr>
    <p:cSldViewPr snapToGrid="0">
      <p:cViewPr>
        <p:scale>
          <a:sx n="66" d="100"/>
          <a:sy n="66" d="100"/>
        </p:scale>
        <p:origin x="11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9F50E-CBF4-4BC9-B9FE-221518E4EE47}" type="datetimeFigureOut">
              <a:rPr lang="zh-TW" altLang="en-US" smtClean="0"/>
              <a:t>2021/4/23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8896B-6CD6-407C-BF51-D7FDA3DAB0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4553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你覺得為什麼要有網頁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為什麼要有設計</a:t>
            </a:r>
            <a:r>
              <a:rPr lang="en-US" altLang="zh-TW" dirty="0"/>
              <a:t>?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0829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我們再回到網頁，我們按右鍵，有一個檢查，沒開過吧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ㄟ</a:t>
            </a:r>
            <a:r>
              <a:rPr lang="en-US" altLang="zh-TW" dirty="0"/>
              <a:t>~</a:t>
            </a:r>
            <a:r>
              <a:rPr lang="zh-TW" altLang="en-US" dirty="0"/>
              <a:t>你發有什麼不一樣了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右邊的</a:t>
            </a:r>
            <a:r>
              <a:rPr lang="en-US" altLang="zh-TW" dirty="0"/>
              <a:t>Menu</a:t>
            </a:r>
            <a:r>
              <a:rPr lang="zh-TW" altLang="en-US" dirty="0"/>
              <a:t>縮起來了</a:t>
            </a:r>
            <a:r>
              <a:rPr lang="en-US" altLang="zh-TW" dirty="0"/>
              <a:t>)</a:t>
            </a:r>
            <a:r>
              <a:rPr lang="zh-TW" altLang="en-US" dirty="0"/>
              <a:t>  那你可以猜猜看這個是用我們剛剛說的哪一個語言去控制的嗎</a:t>
            </a:r>
            <a:r>
              <a:rPr lang="en-US" altLang="zh-TW" dirty="0"/>
              <a:t>?</a:t>
            </a:r>
            <a:r>
              <a:rPr lang="zh-TW" altLang="en-US" dirty="0"/>
              <a:t>  這個我們可以用</a:t>
            </a:r>
            <a:r>
              <a:rPr lang="en-US" altLang="zh-TW" dirty="0" err="1"/>
              <a:t>css</a:t>
            </a:r>
            <a:r>
              <a:rPr lang="zh-TW" altLang="en-US" dirty="0"/>
              <a:t>或者是</a:t>
            </a:r>
            <a:r>
              <a:rPr lang="en-US" altLang="zh-TW" dirty="0" err="1"/>
              <a:t>js</a:t>
            </a:r>
            <a:r>
              <a:rPr lang="zh-TW" altLang="en-US" dirty="0"/>
              <a:t>控制</a:t>
            </a:r>
            <a:endParaRPr lang="en-US" altLang="zh-TW" dirty="0"/>
          </a:p>
          <a:p>
            <a:r>
              <a:rPr lang="zh-TW" altLang="en-US" dirty="0"/>
              <a:t>有沒有發現他是由很多很多個區塊去構成的，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右上角這些就是我剛剛說的</a:t>
            </a:r>
            <a:r>
              <a:rPr lang="en-US" altLang="zh-TW" dirty="0"/>
              <a:t>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右下角就是</a:t>
            </a:r>
            <a:r>
              <a:rPr lang="en-US" altLang="zh-TW" dirty="0" err="1"/>
              <a:t>css</a:t>
            </a:r>
            <a:r>
              <a:rPr lang="en-US" altLang="zh-TW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/>
              <a:t>Soruce</a:t>
            </a:r>
            <a:r>
              <a:rPr lang="zh-TW" altLang="en-US" dirty="0"/>
              <a:t>裡面就可以看到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的檔案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這個我們通常會拿來</a:t>
            </a:r>
            <a:r>
              <a:rPr lang="en-US" altLang="zh-TW" dirty="0"/>
              <a:t>debug</a:t>
            </a:r>
            <a:r>
              <a:rPr lang="zh-TW" altLang="en-US" dirty="0"/>
              <a:t>用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“</a:t>
            </a:r>
            <a:r>
              <a:rPr lang="zh-TW" altLang="en-US" dirty="0"/>
              <a:t>記得一個段落完要複習</a:t>
            </a:r>
            <a:r>
              <a:rPr lang="en-US" altLang="zh-TW" dirty="0"/>
              <a:t>!!”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61832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那我們就先從</a:t>
            </a:r>
            <a:r>
              <a:rPr lang="en-US" altLang="zh-TW" dirty="0"/>
              <a:t>HTML</a:t>
            </a:r>
            <a:r>
              <a:rPr lang="zh-TW" altLang="en-US" dirty="0"/>
              <a:t>開始介紹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3276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HTML</a:t>
            </a:r>
            <a:r>
              <a:rPr lang="zh-TW" altLang="en-US" dirty="0"/>
              <a:t>他是一個標記的語言，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透過這些標記來說明</a:t>
            </a:r>
            <a:r>
              <a:rPr lang="zh-TW" altLang="en-US" sz="1200" b="1" i="0" dirty="0">
                <a:solidFill>
                  <a:srgbClr val="333333"/>
                </a:solidFill>
                <a:latin typeface="Helvetica Neue"/>
              </a:rPr>
              <a:t>文章內容、標題、連結、圖片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等等，就像你剛剛開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F12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的時候，應該有看到很多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包住的東西吧，這些就是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tag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告訴瀏覽器每個網頁組成是什麼的程式語言。你可以利用它來定義網站中的文章內容、標題、連結、圖片等，讓瀏覽器知道網站整個架構的呈現。</a:t>
            </a:r>
            <a:endParaRPr lang="en-US" altLang="zh-TW" b="0" i="0" dirty="0">
              <a:solidFill>
                <a:srgbClr val="800000"/>
              </a:solidFill>
              <a:effectLst/>
              <a:latin typeface="poppi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室內設計師 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 建築圖 </a:t>
            </a:r>
            <a:endParaRPr lang="en-US" altLang="zh-TW" sz="12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音樂人 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 樂譜</a:t>
            </a:r>
            <a:endParaRPr lang="en-US" altLang="zh-TW" sz="12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81947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6735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標籤像是名子，其實他是可以自己定義的，但是有些標籤就是所有人的鐵則，像是</a:t>
            </a:r>
            <a:r>
              <a:rPr lang="en-US" altLang="zh-TW" dirty="0" err="1"/>
              <a:t>html.body.head</a:t>
            </a:r>
            <a:r>
              <a:rPr lang="zh-TW" altLang="en-US" dirty="0"/>
              <a:t> 這幾個是網頁的基本架構沒有他們你就不要想要溝通</a:t>
            </a:r>
            <a:endParaRPr lang="en-US" altLang="zh-TW" dirty="0"/>
          </a:p>
          <a:p>
            <a:r>
              <a:rPr lang="zh-TW" altLang="en-US" dirty="0"/>
              <a:t>剩下的有些是瀏覽器已經自己定義好的 例如</a:t>
            </a:r>
            <a:r>
              <a:rPr lang="en-US" altLang="zh-TW" dirty="0" err="1"/>
              <a:t>img</a:t>
            </a:r>
            <a:r>
              <a:rPr lang="zh-TW" altLang="en-US" dirty="0"/>
              <a:t>就是放照片，</a:t>
            </a:r>
            <a:r>
              <a:rPr lang="en-US" altLang="zh-TW" dirty="0"/>
              <a:t>a</a:t>
            </a:r>
            <a:r>
              <a:rPr lang="zh-TW" altLang="en-US" dirty="0"/>
              <a:t>就是放超連結，</a:t>
            </a:r>
            <a:r>
              <a:rPr lang="en-US" altLang="zh-TW" dirty="0"/>
              <a:t>ul li</a:t>
            </a:r>
            <a:r>
              <a:rPr lang="zh-TW" altLang="en-US" dirty="0"/>
              <a:t>就像是項目符號</a:t>
            </a:r>
            <a:endParaRPr lang="en-US" altLang="zh-TW" dirty="0"/>
          </a:p>
          <a:p>
            <a:r>
              <a:rPr lang="zh-TW" altLang="en-US" dirty="0"/>
              <a:t>你也可以自己定義你的標籤，例如剛剛的</a:t>
            </a:r>
            <a:r>
              <a:rPr lang="en-US" altLang="zh-TW" dirty="0"/>
              <a:t>&lt;nav&gt; </a:t>
            </a:r>
            <a:r>
              <a:rPr lang="zh-TW" altLang="en-US" dirty="0"/>
              <a:t>我不想叫他</a:t>
            </a:r>
            <a:r>
              <a:rPr lang="en-US" altLang="zh-TW" dirty="0"/>
              <a:t>nav </a:t>
            </a:r>
            <a:r>
              <a:rPr lang="zh-TW" altLang="en-US" dirty="0"/>
              <a:t>我想叫他 </a:t>
            </a:r>
            <a:r>
              <a:rPr lang="en-US" altLang="zh-TW" dirty="0"/>
              <a:t>&lt;food&gt; </a:t>
            </a:r>
            <a:r>
              <a:rPr lang="zh-TW" altLang="en-US" dirty="0"/>
              <a:t>我其實就可以寫</a:t>
            </a:r>
            <a:r>
              <a:rPr lang="en-US" altLang="zh-TW" dirty="0"/>
              <a:t>food</a:t>
            </a:r>
            <a:r>
              <a:rPr lang="zh-TW" altLang="en-US" dirty="0"/>
              <a:t> 他不是網頁最基本的架構，可以隨意更改，只是就是溝通問題。</a:t>
            </a:r>
            <a:endParaRPr lang="en-US" altLang="zh-TW" dirty="0"/>
          </a:p>
          <a:p>
            <a:r>
              <a:rPr lang="zh-TW" altLang="en-US" dirty="0"/>
              <a:t>你也可以更改標籤裡面的定義，例如剛剛的</a:t>
            </a:r>
            <a:r>
              <a:rPr lang="en-US" altLang="zh-TW" dirty="0"/>
              <a:t>h1</a:t>
            </a:r>
            <a:r>
              <a:rPr lang="zh-TW" altLang="en-US" dirty="0"/>
              <a:t>我不想要他的大小是</a:t>
            </a:r>
            <a:r>
              <a:rPr lang="en-US" altLang="zh-TW" dirty="0"/>
              <a:t>2em</a:t>
            </a:r>
            <a:r>
              <a:rPr lang="zh-TW" altLang="en-US" dirty="0"/>
              <a:t>，我也可以改。</a:t>
            </a:r>
          </a:p>
          <a:p>
            <a:r>
              <a:rPr lang="zh-TW" altLang="en-US" dirty="0"/>
              <a:t>像是我畫一個圓，代表的是電燈，我畫一個正方形代表的是櫃子，如果我今天畫了一朵花，也許我自己看得懂，但是另一個工頭可能就看不懂了，所以會有一定的規範。</a:t>
            </a:r>
            <a:endParaRPr lang="en-US" altLang="zh-TW" dirty="0"/>
          </a:p>
          <a:p>
            <a:r>
              <a:rPr lang="zh-TW" altLang="en-US" dirty="0"/>
              <a:t>例如學校點名簿，圈代表曠課，</a:t>
            </a:r>
            <a:r>
              <a:rPr lang="en-US" altLang="zh-TW" dirty="0"/>
              <a:t>X</a:t>
            </a:r>
            <a:r>
              <a:rPr lang="zh-TW" altLang="en-US" dirty="0"/>
              <a:t>代表沒來，那學務處的人一看就知道說他是曠課，如果你今天畫了一朵花，也沒跟人家說這朵花是甚麼意思，就沒人可以看懂了。</a:t>
            </a:r>
            <a:endParaRPr lang="en-US" altLang="zh-TW" dirty="0"/>
          </a:p>
          <a:p>
            <a:r>
              <a:rPr lang="zh-TW" altLang="en-US" dirty="0"/>
              <a:t>所以問什麼說典型，就是你不一定要照這樣來排，你開心你想把</a:t>
            </a:r>
            <a:r>
              <a:rPr lang="en-US" altLang="zh-TW" dirty="0"/>
              <a:t>&lt;footer&gt;</a:t>
            </a:r>
            <a:r>
              <a:rPr lang="zh-TW" altLang="en-US" dirty="0"/>
              <a:t>放在最上面也沒人管你，但別人可能會討厭你。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8197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</a:t>
            </a:r>
            <a:r>
              <a:rPr lang="en-US" altLang="zh-TW" dirty="0"/>
              <a:t>HTML</a:t>
            </a:r>
            <a:r>
              <a:rPr lang="zh-TW" altLang="en-US" dirty="0"/>
              <a:t>是透過標籤來說明的嘛 所以說 我們會有很多很多的標籤 那我們來認識第一個標籤，他是叫做</a:t>
            </a:r>
            <a:r>
              <a:rPr lang="en-US" altLang="zh-TW" dirty="0"/>
              <a:t>h1~h6 </a:t>
            </a:r>
            <a:r>
              <a:rPr lang="zh-TW" altLang="en-US" dirty="0"/>
              <a:t>是我們常用的標題 依照大小</a:t>
            </a:r>
            <a:r>
              <a:rPr lang="en-US" altLang="zh-TW" dirty="0"/>
              <a:t>1</a:t>
            </a:r>
            <a:r>
              <a:rPr lang="zh-TW" altLang="en-US" dirty="0"/>
              <a:t>最大</a:t>
            </a:r>
            <a:r>
              <a:rPr lang="en-US" altLang="zh-TW" dirty="0"/>
              <a:t>6</a:t>
            </a:r>
            <a:r>
              <a:rPr lang="zh-TW" altLang="en-US" dirty="0"/>
              <a:t>最小</a:t>
            </a:r>
            <a:endParaRPr lang="en-US" altLang="zh-TW" dirty="0"/>
          </a:p>
          <a:p>
            <a:r>
              <a:rPr lang="en-US" altLang="zh-TW" dirty="0"/>
              <a:t>h1</a:t>
            </a:r>
            <a:r>
              <a:rPr lang="zh-TW" altLang="en-US" dirty="0"/>
              <a:t>要多大，這些都是瀏覽器自己預設的，之後我們可以自己更改，那你知道可以用什麼語言改嗎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en-US" altLang="zh-TW" dirty="0"/>
              <a:t>CSS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40545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62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 </a:t>
            </a:r>
            <a:r>
              <a:rPr lang="en-US" altLang="zh-TW" dirty="0"/>
              <a:t>body</a:t>
            </a:r>
            <a:r>
              <a:rPr lang="zh-TW" altLang="en-US" dirty="0"/>
              <a:t>裡面是要放網頁的內容嘛 那你覺得 剛剛的</a:t>
            </a:r>
            <a:r>
              <a:rPr lang="en-US" altLang="zh-TW" dirty="0"/>
              <a:t>h1</a:t>
            </a:r>
            <a:r>
              <a:rPr lang="zh-TW" altLang="en-US" dirty="0"/>
              <a:t>應該要放在哪裡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57338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我們再回到剛剛的網頁，有沒有發現上面有一個</a:t>
            </a:r>
            <a:r>
              <a:rPr lang="en-US" altLang="zh-TW" dirty="0"/>
              <a:t>YouTube</a:t>
            </a:r>
            <a:r>
              <a:rPr lang="zh-TW" altLang="en-US" dirty="0"/>
              <a:t> 這個也是寫在</a:t>
            </a:r>
            <a:r>
              <a:rPr lang="en-US" altLang="zh-TW" dirty="0"/>
              <a:t>HTML</a:t>
            </a:r>
            <a:r>
              <a:rPr lang="zh-TW" altLang="en-US" dirty="0"/>
              <a:t>裡面的，那妳覺得她應該會寫在哪裡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50830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我們剛剛說 </a:t>
            </a:r>
            <a:r>
              <a:rPr lang="en-US" altLang="zh-TW" dirty="0"/>
              <a:t>body</a:t>
            </a:r>
            <a:r>
              <a:rPr lang="zh-TW" altLang="en-US" dirty="0"/>
              <a:t>裡面是要放網頁的內容嘛 那你覺得 剛剛的</a:t>
            </a:r>
            <a:r>
              <a:rPr lang="en-US" altLang="zh-TW" dirty="0"/>
              <a:t>h1</a:t>
            </a:r>
            <a:r>
              <a:rPr lang="zh-TW" altLang="en-US" dirty="0"/>
              <a:t>應該要放在哪裡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0184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對於我來說，網頁是提供人們訊息、資訊的，你看像現在有很多的線上課程，都是透過網頁去呈現，才得以讓更多的人學習，而設計就是讓人家可以更加清楚、明瞭的了解資訊。</a:t>
            </a:r>
            <a:endParaRPr lang="en-US" altLang="zh-TW" dirty="0"/>
          </a:p>
          <a:p>
            <a:r>
              <a:rPr lang="zh-TW" altLang="en-US" dirty="0"/>
              <a:t>這是我喜歡網頁的理由，講貼近自己一點的話，例如面試，你有很多的</a:t>
            </a:r>
            <a:r>
              <a:rPr lang="en-US" altLang="zh-TW" dirty="0"/>
              <a:t>python</a:t>
            </a:r>
            <a:r>
              <a:rPr lang="zh-TW" altLang="en-US" dirty="0"/>
              <a:t>作品，作品集也要透過網頁去呈現的對吧，如果會網頁設計，你就可以讓別人更方便，更清楚的知道你自己。</a:t>
            </a:r>
            <a:endParaRPr lang="en-US" altLang="zh-TW" dirty="0"/>
          </a:p>
          <a:p>
            <a:r>
              <a:rPr lang="zh-TW" altLang="en-US"/>
              <a:t>設計的話就是能夠讓別人更清楚明顯的取得資訊。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89689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那我們來看一下典型的主體架構大概是長這樣，當然你想要左邊的</a:t>
            </a:r>
            <a:r>
              <a:rPr lang="en-US" altLang="zh-TW" dirty="0"/>
              <a:t>&lt;nav&gt;</a:t>
            </a:r>
            <a:r>
              <a:rPr lang="zh-TW" altLang="en-US" dirty="0"/>
              <a:t>換成</a:t>
            </a:r>
            <a:r>
              <a:rPr lang="en-US" altLang="zh-TW" dirty="0"/>
              <a:t>&lt;menu&gt;</a:t>
            </a:r>
            <a:r>
              <a:rPr lang="zh-TW" altLang="en-US" dirty="0"/>
              <a:t>也可以換成</a:t>
            </a:r>
            <a:r>
              <a:rPr lang="en-US" altLang="zh-TW" dirty="0"/>
              <a:t>&lt;hamburger&gt;</a:t>
            </a:r>
            <a:r>
              <a:rPr lang="zh-TW" altLang="en-US" dirty="0"/>
              <a:t>也可以，只是會被別人討厭，我們回去看一下</a:t>
            </a:r>
            <a:r>
              <a:rPr lang="en-US" altLang="zh-TW" dirty="0"/>
              <a:t>YT</a:t>
            </a:r>
            <a:r>
              <a:rPr lang="zh-TW" altLang="en-US" dirty="0"/>
              <a:t>他怎麼寫的</a:t>
            </a:r>
            <a:endParaRPr lang="en-US" altLang="zh-TW" dirty="0"/>
          </a:p>
          <a:p>
            <a:r>
              <a:rPr lang="zh-TW" altLang="en-US" dirty="0"/>
              <a:t>你看他的標籤也不是用這樣的架構，不過就是要寫的人看得懂的，講這麼多，就是想要表達，標籤是可以自訂的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37588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你看其實</a:t>
            </a:r>
            <a:r>
              <a:rPr lang="en-US" altLang="zh-TW" dirty="0" err="1"/>
              <a:t>youtube</a:t>
            </a:r>
            <a:r>
              <a:rPr lang="zh-TW" altLang="en-US" dirty="0"/>
              <a:t>裡面的標籤，也都不是我們這裡所列的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06889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24684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選擇器（</a:t>
            </a:r>
            <a:r>
              <a:rPr lang="en-US" altLang="zh-TW" b="1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Selector</a:t>
            </a:r>
            <a:r>
              <a:rPr lang="zh-TW" altLang="en-US" b="1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）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28836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我們說 </a:t>
            </a:r>
            <a:r>
              <a:rPr lang="en-US" altLang="zh-TW" dirty="0"/>
              <a:t>style</a:t>
            </a:r>
            <a:r>
              <a:rPr lang="zh-TW" altLang="en-US" dirty="0"/>
              <a:t>裡面可以放</a:t>
            </a:r>
            <a:r>
              <a:rPr lang="en-US" altLang="zh-TW" dirty="0" err="1"/>
              <a:t>css</a:t>
            </a:r>
            <a:r>
              <a:rPr lang="zh-TW" altLang="en-US" dirty="0"/>
              <a:t>樣式嘛 阿我們說 </a:t>
            </a:r>
            <a:r>
              <a:rPr lang="en-US" altLang="zh-TW" dirty="0" err="1"/>
              <a:t>css</a:t>
            </a:r>
            <a:r>
              <a:rPr lang="zh-TW" altLang="en-US" dirty="0"/>
              <a:t>就是改變它的外觀，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2125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81873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等等會講第三種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11811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5~10mins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8045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78055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利用控制寬高，來排列整個布局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5565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平常會看什麼網頁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應該很常看影片吧，我們拿</a:t>
            </a:r>
            <a:r>
              <a:rPr lang="en-US" altLang="zh-TW" dirty="0"/>
              <a:t>YouTube</a:t>
            </a:r>
            <a:r>
              <a:rPr lang="zh-TW" altLang="en-US" dirty="0"/>
              <a:t>的網頁來看看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266186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8500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我們把這個網頁存下來看看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464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觀察一下有什麼東西被我們存下來了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.html</a:t>
            </a:r>
            <a:r>
              <a:rPr lang="zh-TW" altLang="en-US" dirty="0"/>
              <a:t>的檔案</a:t>
            </a:r>
            <a:endParaRPr lang="en-US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File</a:t>
            </a:r>
            <a:r>
              <a:rPr lang="zh-TW" altLang="en-US" dirty="0"/>
              <a:t>夾裡面有</a:t>
            </a:r>
            <a:r>
              <a:rPr lang="en-US" altLang="zh-TW" dirty="0"/>
              <a:t>.jpg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檔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2333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那我們試著點點看這個</a:t>
            </a:r>
            <a:r>
              <a:rPr lang="en-US" altLang="zh-TW" dirty="0"/>
              <a:t>.html</a:t>
            </a:r>
            <a:r>
              <a:rPr lang="zh-TW" altLang="en-US" dirty="0"/>
              <a:t>的檔案，可以注意一下他的網址列，這個</a:t>
            </a:r>
            <a:r>
              <a:rPr lang="en-US" altLang="zh-TW" dirty="0" err="1"/>
              <a:t>url</a:t>
            </a:r>
            <a:r>
              <a:rPr lang="zh-TW" altLang="en-US" dirty="0"/>
              <a:t>是不是跟我們剛剛線上開不太一樣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那我們點一個影片進去，你會發現他無法讀取，先知道有這回事就好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4948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還記得剛剛我們下載的時候有看到什麼檔案</a:t>
            </a:r>
            <a:r>
              <a:rPr lang="en-US" altLang="zh-TW" dirty="0"/>
              <a:t>? </a:t>
            </a:r>
            <a:r>
              <a:rPr lang="zh-TW" altLang="en-US" dirty="0"/>
              <a:t>在</a:t>
            </a:r>
            <a:r>
              <a:rPr lang="en-US" altLang="zh-TW" dirty="0"/>
              <a:t>file</a:t>
            </a:r>
            <a:r>
              <a:rPr lang="zh-TW" altLang="en-US" dirty="0"/>
              <a:t>夾裡面有什麼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有個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檔案、</a:t>
            </a:r>
            <a:r>
              <a:rPr lang="en-US" altLang="zh-TW" dirty="0"/>
              <a:t>images</a:t>
            </a:r>
          </a:p>
          <a:p>
            <a:r>
              <a:rPr lang="zh-TW" altLang="en-US" dirty="0"/>
              <a:t>然後我們再回來看一下網頁上，</a:t>
            </a:r>
            <a:endParaRPr lang="en-US" altLang="zh-TW" dirty="0"/>
          </a:p>
          <a:p>
            <a:r>
              <a:rPr lang="zh-TW" altLang="en-US" dirty="0"/>
              <a:t>網頁上有什麼</a:t>
            </a:r>
            <a:r>
              <a:rPr lang="en-US" altLang="zh-TW" dirty="0"/>
              <a:t>?</a:t>
            </a:r>
            <a:r>
              <a:rPr lang="zh-TW" altLang="en-US" dirty="0"/>
              <a:t>  圖片、文字  </a:t>
            </a:r>
            <a:endParaRPr lang="en-US" altLang="zh-TW" dirty="0"/>
          </a:p>
          <a:p>
            <a:r>
              <a:rPr lang="zh-TW" altLang="en-US" dirty="0"/>
              <a:t>那你有發現文字有什麼不一樣嗎</a:t>
            </a:r>
            <a:r>
              <a:rPr lang="en-US" altLang="zh-TW" dirty="0"/>
              <a:t>?(</a:t>
            </a:r>
            <a:r>
              <a:rPr lang="zh-TW" altLang="en-US" dirty="0"/>
              <a:t>大小、顏色之分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那圖片呢</a:t>
            </a:r>
            <a:r>
              <a:rPr lang="en-US" altLang="zh-TW" dirty="0"/>
              <a:t>?</a:t>
            </a:r>
            <a:r>
              <a:rPr lang="zh-TW" altLang="en-US" dirty="0"/>
              <a:t> 圖片有什麼不一樣 </a:t>
            </a:r>
            <a:r>
              <a:rPr lang="en-US" altLang="zh-TW" dirty="0"/>
              <a:t>(</a:t>
            </a:r>
            <a:r>
              <a:rPr lang="zh-TW" altLang="en-US" dirty="0"/>
              <a:t>有方的、圓的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再找找 左邊</a:t>
            </a:r>
            <a:r>
              <a:rPr lang="en-US" altLang="zh-TW" dirty="0"/>
              <a:t>icon</a:t>
            </a:r>
            <a:r>
              <a:rPr lang="zh-TW" altLang="en-US" dirty="0"/>
              <a:t> 點下去是不是也會有不一樣的顏色</a:t>
            </a:r>
            <a:endParaRPr lang="en-US" altLang="zh-TW" dirty="0"/>
          </a:p>
          <a:p>
            <a:r>
              <a:rPr lang="zh-TW" altLang="en-US" dirty="0"/>
              <a:t>那你可以幫我觀察一下整個網頁的擺放方式嗎</a:t>
            </a:r>
            <a:r>
              <a:rPr lang="en-US" altLang="zh-TW" dirty="0"/>
              <a:t>?</a:t>
            </a:r>
            <a:r>
              <a:rPr lang="zh-TW" altLang="en-US" dirty="0"/>
              <a:t> 描述的越清楚越好，例如我看到這個</a:t>
            </a:r>
            <a:r>
              <a:rPr lang="en-US" altLang="zh-TW" dirty="0"/>
              <a:t>logo</a:t>
            </a:r>
            <a:r>
              <a:rPr lang="zh-TW" altLang="en-US" dirty="0"/>
              <a:t>的左邊有一個三條線的漢堡，右邊有一個</a:t>
            </a:r>
            <a:r>
              <a:rPr lang="en-US" altLang="zh-TW" dirty="0"/>
              <a:t>search bar</a:t>
            </a:r>
            <a:r>
              <a:rPr lang="zh-TW" altLang="en-US" dirty="0"/>
              <a:t>， </a:t>
            </a:r>
            <a:r>
              <a:rPr lang="en-US" altLang="zh-TW" dirty="0"/>
              <a:t>search bar</a:t>
            </a:r>
            <a:r>
              <a:rPr lang="zh-TW" altLang="en-US" dirty="0"/>
              <a:t>右邊又有什麼</a:t>
            </a:r>
            <a:endParaRPr lang="en-US" altLang="zh-TW" dirty="0"/>
          </a:p>
          <a:p>
            <a:r>
              <a:rPr lang="zh-TW" altLang="en-US" dirty="0"/>
              <a:t>左邊有一個選單，選單的排列方式，右邊有一堆影片，影片的排列方式</a:t>
            </a:r>
            <a:endParaRPr lang="en-US" altLang="zh-TW" dirty="0"/>
          </a:p>
          <a:p>
            <a:r>
              <a:rPr lang="zh-TW" altLang="en-US" dirty="0"/>
              <a:t>我為甚麼要問這些呢</a:t>
            </a:r>
            <a:r>
              <a:rPr lang="en-US" altLang="zh-TW" dirty="0"/>
              <a:t>?</a:t>
            </a:r>
            <a:r>
              <a:rPr lang="zh-TW" altLang="en-US" dirty="0"/>
              <a:t> 因為這些都是網頁組成最基本的東西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097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其實網頁就像布置房間一樣，哪裡要擺什麼，邊邊要擺床，床的右邊要擺書櫃，書櫃要黑色的，書櫃上要放小夜燈</a:t>
            </a:r>
            <a:r>
              <a:rPr lang="en-US" altLang="zh-TW" dirty="0"/>
              <a:t>….</a:t>
            </a:r>
          </a:p>
          <a:p>
            <a:endParaRPr lang="en-US" altLang="zh-TW" dirty="0"/>
          </a:p>
          <a:p>
            <a:r>
              <a:rPr lang="zh-TW" altLang="en-US" dirty="0"/>
              <a:t>你剛剛看到的左邊是一個</a:t>
            </a:r>
            <a:r>
              <a:rPr lang="en-US" altLang="zh-TW" dirty="0"/>
              <a:t>menu</a:t>
            </a:r>
            <a:r>
              <a:rPr lang="zh-TW" altLang="en-US" dirty="0"/>
              <a:t>、右邊是放影片、然後影片是往右排列的、右上角有一個使用者的頭像，這些圖片、文字擺放位置 ，就是由</a:t>
            </a:r>
            <a:r>
              <a:rPr lang="en-US" altLang="zh-TW" dirty="0"/>
              <a:t>html</a:t>
            </a:r>
            <a:r>
              <a:rPr lang="zh-TW" altLang="en-US" dirty="0"/>
              <a:t>所控制的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這些 圖片的形狀不一樣、顏色不一樣、字的大小不一樣，這些東西都是由一個叫做</a:t>
            </a:r>
            <a:r>
              <a:rPr lang="en-US" altLang="zh-TW" dirty="0" err="1"/>
              <a:t>css</a:t>
            </a:r>
            <a:r>
              <a:rPr lang="zh-TW" altLang="en-US" dirty="0"/>
              <a:t>的語言來去控制的</a:t>
            </a:r>
            <a:endParaRPr lang="en-US" altLang="zh-TW" dirty="0"/>
          </a:p>
          <a:p>
            <a:r>
              <a:rPr lang="zh-TW" altLang="en-US" dirty="0"/>
              <a:t>那我們點擊影片可以進去到撥放影片，這就是</a:t>
            </a:r>
            <a:r>
              <a:rPr lang="en-US" altLang="zh-TW" dirty="0"/>
              <a:t>JS</a:t>
            </a:r>
            <a:r>
              <a:rPr lang="zh-TW" altLang="en-US" dirty="0"/>
              <a:t>所控制的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像你剛剛說的那三個語言，就是組成網頁最基本的三個語言，有了這三個，網頁才可以像你看得得這樣漂漂亮亮的、然後可以使用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35705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現在有三個狀態，你覺得他們分別是</a:t>
            </a:r>
            <a:r>
              <a:rPr lang="en-US" altLang="zh-TW" dirty="0"/>
              <a:t>html.css.js</a:t>
            </a:r>
            <a:r>
              <a:rPr lang="zh-TW" altLang="en-US" dirty="0"/>
              <a:t>的哪個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我們是以</a:t>
            </a:r>
            <a:r>
              <a:rPr lang="en-US" altLang="zh-TW" dirty="0"/>
              <a:t>html</a:t>
            </a:r>
            <a:r>
              <a:rPr lang="zh-TW" altLang="en-US" dirty="0"/>
              <a:t>為網頁的主要架構，如果沒有人，那怎麼替他穿衣服對吧</a:t>
            </a:r>
            <a:r>
              <a:rPr lang="en-US" altLang="zh-TW" dirty="0"/>
              <a:t>!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8896B-6CD6-407C-BF51-D7FDA3DAB0EA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2412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7346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3581400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  <a:lvl2pPr>
              <a:defRPr baseline="0">
                <a:latin typeface="Consolas" panose="020B0609020204030204" pitchFamily="49" charset="0"/>
              </a:defRPr>
            </a:lvl2pPr>
            <a:lvl3pPr>
              <a:defRPr baseline="0">
                <a:latin typeface="Consolas" panose="020B0609020204030204" pitchFamily="49" charset="0"/>
              </a:defRPr>
            </a:lvl3pPr>
            <a:lvl4pPr>
              <a:defRPr baseline="0">
                <a:latin typeface="Consolas" panose="020B0609020204030204" pitchFamily="49" charset="0"/>
              </a:defRPr>
            </a:lvl4pPr>
            <a:lvl5pPr>
              <a:defRPr baseline="0">
                <a:latin typeface="Consolas" panose="020B0609020204030204" pitchFamily="49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87DE6118-2437-4B30-8E3C-4D2BE6020583}" type="datetimeFigureOut">
              <a:rPr lang="en-US" smtClean="0"/>
              <a:pPr/>
              <a:t>4/23/2021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3748DE1C-BD53-4770-A457-DC45A1278D7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734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Consolas" panose="020B0609020204030204" pitchFamily="49" charset="0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3581400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  <a:lvl2pPr>
              <a:defRPr baseline="0">
                <a:latin typeface="Consolas" panose="020B0609020204030204" pitchFamily="49" charset="0"/>
              </a:defRPr>
            </a:lvl2pPr>
            <a:lvl3pPr>
              <a:defRPr baseline="0">
                <a:latin typeface="Consolas" panose="020B0609020204030204" pitchFamily="49" charset="0"/>
              </a:defRPr>
            </a:lvl3pPr>
            <a:lvl4pPr>
              <a:defRPr baseline="0">
                <a:latin typeface="Consolas" panose="020B0609020204030204" pitchFamily="49" charset="0"/>
              </a:defRPr>
            </a:lvl4pPr>
            <a:lvl5pPr>
              <a:defRPr baseline="0">
                <a:latin typeface="Consolas" panose="020B0609020204030204" pitchFamily="49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87DE6118-2437-4B30-8E3C-4D2BE6020583}" type="datetimeFigureOut">
              <a:rPr lang="en-US" smtClean="0"/>
              <a:pPr/>
              <a:t>4/23/2021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latin typeface="Consolas" panose="020B0609020204030204" pitchFamily="49" charset="0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559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_headings.asp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_links.asp" TargetMode="External"/><Relationship Id="rId2" Type="http://schemas.openxmlformats.org/officeDocument/2006/relationships/hyperlink" Target="https://www.w3schools.com/html/html_styles.asp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5_semantic_elements.asp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psum.com/" TargetMode="External"/><Relationship Id="rId2" Type="http://schemas.openxmlformats.org/officeDocument/2006/relationships/hyperlink" Target="https://www.fooish.com/javascript/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icexdcw/FrontEndTutorial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hyperlink" Target="https://ithelp.ithome.com.tw/articles/10212202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wcc723.github.io/css/2017/07/21/css-flex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wcc723.github.io/css/2017/07/21/css-flex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www.w3schools.com/css/css_colors_rgb.asp" TargetMode="Externa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672C7D-43D2-49D0-B8E5-BEA9674DEA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網頁設計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043506C-995C-4C77-8B99-AFBECDDE6B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500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95AC39-18B8-45E1-9AEE-429C23627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1389B2-1B05-4FF8-B6D7-2F87CFB8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51" y="-4124"/>
            <a:ext cx="12192000" cy="3664730"/>
          </a:xfrm>
          <a:prstGeom prst="rect">
            <a:avLst/>
          </a:prstGeom>
        </p:spPr>
      </p:pic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56C4993A-A1E9-4BD0-A4AD-FB0299033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87C981E-47EE-42DF-8F38-A4425B779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3660606"/>
            <a:ext cx="12192000" cy="3063992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29811070-4060-4DA0-80B1-2FB08519E1D0}"/>
              </a:ext>
            </a:extLst>
          </p:cNvPr>
          <p:cNvSpPr/>
          <p:nvPr/>
        </p:nvSpPr>
        <p:spPr>
          <a:xfrm>
            <a:off x="593889" y="-4124"/>
            <a:ext cx="3695307" cy="40005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FD06067-E148-463E-8F60-769BC1F3EF94}"/>
              </a:ext>
            </a:extLst>
          </p:cNvPr>
          <p:cNvSpPr/>
          <p:nvPr/>
        </p:nvSpPr>
        <p:spPr>
          <a:xfrm>
            <a:off x="443060" y="3605518"/>
            <a:ext cx="3695307" cy="40005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65ED55C-04DA-4E72-BF53-6EEEAEE3213E}"/>
              </a:ext>
            </a:extLst>
          </p:cNvPr>
          <p:cNvSpPr/>
          <p:nvPr/>
        </p:nvSpPr>
        <p:spPr>
          <a:xfrm>
            <a:off x="3412503" y="4992576"/>
            <a:ext cx="2564091" cy="173202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7673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86762-885C-4B18-94FE-6E6C8933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頁面上有什麼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C3F9B4-C2D5-41CE-AF99-81BC91E18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50272AE-4087-4E59-A5C2-A043C7B32C20}"/>
              </a:ext>
            </a:extLst>
          </p:cNvPr>
          <p:cNvSpPr txBox="1"/>
          <p:nvPr/>
        </p:nvSpPr>
        <p:spPr>
          <a:xfrm>
            <a:off x="6679978" y="481647"/>
            <a:ext cx="2998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內容有什麼不同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擺放方式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4F02546-7A1F-4187-BE03-5165B9E71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330373"/>
            <a:ext cx="9811265" cy="5263335"/>
          </a:xfrm>
          <a:prstGeom prst="rect">
            <a:avLst/>
          </a:prstGeom>
        </p:spPr>
      </p:pic>
      <p:grpSp>
        <p:nvGrpSpPr>
          <p:cNvPr id="14" name="群組 13">
            <a:extLst>
              <a:ext uri="{FF2B5EF4-FFF2-40B4-BE49-F238E27FC236}">
                <a16:creationId xmlns:a16="http://schemas.microsoft.com/office/drawing/2014/main" id="{FAC5EA80-92FA-482C-9A21-BEC0C62ED5B7}"/>
              </a:ext>
            </a:extLst>
          </p:cNvPr>
          <p:cNvGrpSpPr/>
          <p:nvPr/>
        </p:nvGrpSpPr>
        <p:grpSpPr>
          <a:xfrm>
            <a:off x="1371600" y="1275821"/>
            <a:ext cx="8595360" cy="2732299"/>
            <a:chOff x="1371600" y="1275821"/>
            <a:chExt cx="8595360" cy="2732299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64939E94-646F-4D4D-A869-F7007DF7E5F3}"/>
                </a:ext>
              </a:extLst>
            </p:cNvPr>
            <p:cNvSpPr/>
            <p:nvPr/>
          </p:nvSpPr>
          <p:spPr>
            <a:xfrm>
              <a:off x="1371600" y="1275821"/>
              <a:ext cx="1581665" cy="318952"/>
            </a:xfrm>
            <a:prstGeom prst="round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: 圓角 8">
              <a:extLst>
                <a:ext uri="{FF2B5EF4-FFF2-40B4-BE49-F238E27FC236}">
                  <a16:creationId xmlns:a16="http://schemas.microsoft.com/office/drawing/2014/main" id="{DC722D7B-0CEF-4D33-AFEB-94A5CF6F4C7C}"/>
                </a:ext>
              </a:extLst>
            </p:cNvPr>
            <p:cNvSpPr/>
            <p:nvPr/>
          </p:nvSpPr>
          <p:spPr>
            <a:xfrm>
              <a:off x="2953265" y="2246954"/>
              <a:ext cx="2070148" cy="1180287"/>
            </a:xfrm>
            <a:prstGeom prst="roundRect">
              <a:avLst>
                <a:gd name="adj" fmla="val 6983"/>
              </a:avLst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84517FB2-B4E4-4CB8-B2D4-9B45B557431E}"/>
                </a:ext>
              </a:extLst>
            </p:cNvPr>
            <p:cNvSpPr/>
            <p:nvPr/>
          </p:nvSpPr>
          <p:spPr>
            <a:xfrm>
              <a:off x="2953265" y="3427241"/>
              <a:ext cx="2070148" cy="504718"/>
            </a:xfrm>
            <a:prstGeom prst="round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箭號: 向右 10">
              <a:extLst>
                <a:ext uri="{FF2B5EF4-FFF2-40B4-BE49-F238E27FC236}">
                  <a16:creationId xmlns:a16="http://schemas.microsoft.com/office/drawing/2014/main" id="{629E8F77-DF43-47B2-8311-824617815742}"/>
                </a:ext>
              </a:extLst>
            </p:cNvPr>
            <p:cNvSpPr/>
            <p:nvPr/>
          </p:nvSpPr>
          <p:spPr>
            <a:xfrm>
              <a:off x="1615440" y="2024640"/>
              <a:ext cx="8351520" cy="16923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箭號: 向下 12">
              <a:extLst>
                <a:ext uri="{FF2B5EF4-FFF2-40B4-BE49-F238E27FC236}">
                  <a16:creationId xmlns:a16="http://schemas.microsoft.com/office/drawing/2014/main" id="{951B518C-B279-4964-9982-380ACB7B0B1D}"/>
                </a:ext>
              </a:extLst>
            </p:cNvPr>
            <p:cNvSpPr/>
            <p:nvPr/>
          </p:nvSpPr>
          <p:spPr>
            <a:xfrm>
              <a:off x="2308860" y="2460053"/>
              <a:ext cx="297180" cy="1548067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861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4AEDBF-7340-44BF-B592-64093DA4D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82" y="1756890"/>
            <a:ext cx="10555548" cy="886028"/>
          </a:xfrm>
        </p:spPr>
        <p:txBody>
          <a:bodyPr/>
          <a:lstStyle/>
          <a:p>
            <a:r>
              <a:rPr lang="en-US" altLang="zh-TW" sz="5400" dirty="0"/>
              <a:t>HTML</a:t>
            </a:r>
            <a:r>
              <a:rPr lang="zh-TW" altLang="en-US" sz="5400" dirty="0"/>
              <a:t> </a:t>
            </a:r>
            <a:r>
              <a:rPr lang="en-US" altLang="zh-TW" sz="5400" dirty="0"/>
              <a:t>&amp;</a:t>
            </a:r>
            <a:r>
              <a:rPr lang="zh-TW" altLang="en-US" sz="5400" dirty="0"/>
              <a:t> </a:t>
            </a:r>
            <a:r>
              <a:rPr lang="en-US" altLang="zh-TW" sz="5400" dirty="0"/>
              <a:t>CSS</a:t>
            </a:r>
            <a:r>
              <a:rPr lang="zh-TW" altLang="en-US" sz="5400" dirty="0"/>
              <a:t> </a:t>
            </a:r>
            <a:r>
              <a:rPr lang="en-US" altLang="zh-TW" sz="5400" dirty="0"/>
              <a:t>&amp;</a:t>
            </a:r>
            <a:r>
              <a:rPr lang="zh-TW" altLang="en-US" sz="5400" dirty="0"/>
              <a:t> </a:t>
            </a:r>
            <a:r>
              <a:rPr lang="en-US" altLang="zh-TW" sz="5400" dirty="0" err="1"/>
              <a:t>Javascript</a:t>
            </a:r>
            <a:endParaRPr lang="zh-TW" altLang="en-US" sz="54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F2FCE1D-8B5A-44AF-A681-F82629163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8" y="1158997"/>
            <a:ext cx="6831673" cy="562455"/>
          </a:xfrm>
        </p:spPr>
        <p:txBody>
          <a:bodyPr/>
          <a:lstStyle/>
          <a:p>
            <a:r>
              <a:rPr lang="zh-TW" altLang="en-US" dirty="0"/>
              <a:t>網頁鐵三角</a:t>
            </a:r>
          </a:p>
        </p:txBody>
      </p:sp>
      <p:pic>
        <p:nvPicPr>
          <p:cNvPr id="1026" name="Picture 2" descr="網頁新手入門：初探網頁架構和前後端語言. 程式麻瓜的程式知識課（二） | by Cheng-Wei Hu | 胡程維| AppWorks School  | Medium">
            <a:extLst>
              <a:ext uri="{FF2B5EF4-FFF2-40B4-BE49-F238E27FC236}">
                <a16:creationId xmlns:a16="http://schemas.microsoft.com/office/drawing/2014/main" id="{41324DC4-5327-4BE9-B17D-0005DFD3D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2243" y="2678356"/>
            <a:ext cx="4338221" cy="254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副標題 2">
            <a:extLst>
              <a:ext uri="{FF2B5EF4-FFF2-40B4-BE49-F238E27FC236}">
                <a16:creationId xmlns:a16="http://schemas.microsoft.com/office/drawing/2014/main" id="{8F7D3E05-9DEB-4795-8CA0-B22D3A800BB0}"/>
              </a:ext>
            </a:extLst>
          </p:cNvPr>
          <p:cNvSpPr txBox="1">
            <a:spLocks/>
          </p:cNvSpPr>
          <p:nvPr/>
        </p:nvSpPr>
        <p:spPr>
          <a:xfrm>
            <a:off x="3792243" y="5136548"/>
            <a:ext cx="1490455" cy="103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網頁內容</a:t>
            </a:r>
            <a:endParaRPr lang="en-US" altLang="zh-TW" b="1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zh-TW" altLang="en-US" b="1" dirty="0">
                <a:solidFill>
                  <a:schemeClr val="accent2">
                    <a:lumMod val="50000"/>
                  </a:schemeClr>
                </a:solidFill>
              </a:rPr>
              <a:t>位置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DA4FAAEB-5A87-4FBE-B730-3C2A91A194BF}"/>
              </a:ext>
            </a:extLst>
          </p:cNvPr>
          <p:cNvSpPr txBox="1">
            <a:spLocks/>
          </p:cNvSpPr>
          <p:nvPr/>
        </p:nvSpPr>
        <p:spPr>
          <a:xfrm>
            <a:off x="5216125" y="5136548"/>
            <a:ext cx="1490455" cy="103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樣式</a:t>
            </a:r>
            <a:r>
              <a:rPr lang="en-US" altLang="zh-TW" b="1" dirty="0">
                <a:solidFill>
                  <a:schemeClr val="accent5">
                    <a:lumMod val="75000"/>
                  </a:schemeClr>
                </a:solidFill>
              </a:rPr>
              <a:t>;</a:t>
            </a:r>
          </a:p>
          <a:p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</a:rPr>
              <a:t>外觀</a:t>
            </a: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ED3562E-C7AE-4B4F-B5D6-2D493C81DDCC}"/>
              </a:ext>
            </a:extLst>
          </p:cNvPr>
          <p:cNvSpPr txBox="1">
            <a:spLocks/>
          </p:cNvSpPr>
          <p:nvPr/>
        </p:nvSpPr>
        <p:spPr>
          <a:xfrm>
            <a:off x="6706580" y="5136548"/>
            <a:ext cx="1490455" cy="562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動作</a:t>
            </a:r>
            <a:r>
              <a:rPr lang="en-US" altLang="zh-TW" b="1" dirty="0">
                <a:solidFill>
                  <a:schemeClr val="accent4">
                    <a:lumMod val="75000"/>
                  </a:schemeClr>
                </a:solidFill>
              </a:rPr>
              <a:t>(</a:t>
            </a:r>
            <a:r>
              <a:rPr lang="zh-TW" altLang="en-US" b="1" dirty="0">
                <a:solidFill>
                  <a:schemeClr val="accent4">
                    <a:lumMod val="75000"/>
                  </a:schemeClr>
                </a:solidFill>
              </a:rPr>
              <a:t>動態</a:t>
            </a:r>
            <a:r>
              <a:rPr lang="en-US" altLang="zh-TW" b="1" dirty="0">
                <a:solidFill>
                  <a:schemeClr val="accent4">
                    <a:lumMod val="75000"/>
                  </a:schemeClr>
                </a:solidFill>
              </a:rPr>
              <a:t>)</a:t>
            </a:r>
            <a:endParaRPr lang="zh-TW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058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ee People Vectors, 258,000+ Images in AI, EPS format">
            <a:extLst>
              <a:ext uri="{FF2B5EF4-FFF2-40B4-BE49-F238E27FC236}">
                <a16:creationId xmlns:a16="http://schemas.microsoft.com/office/drawing/2014/main" id="{EDD4921B-2808-4CA5-8CBC-FC593FE412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221" b="85132" l="79712" r="97604">
                        <a14:foregroundMark x1="79872" y1="25420" x2="80142" y2="33512"/>
                        <a14:foregroundMark x1="82710" y1="36051" x2="86581" y2="37650"/>
                        <a14:foregroundMark x1="86581" y1="37650" x2="85304" y2="66906"/>
                        <a14:foregroundMark x1="87854" y1="39227" x2="88978" y2="33094"/>
                        <a14:foregroundMark x1="87220" y1="42686" x2="87749" y2="39797"/>
                        <a14:foregroundMark x1="88774" y1="37274" x2="88498" y2="42926"/>
                        <a14:foregroundMark x1="88978" y1="33094" x2="88851" y2="35700"/>
                        <a14:foregroundMark x1="88498" y1="42926" x2="90415" y2="52758"/>
                        <a14:foregroundMark x1="90415" y1="52758" x2="90895" y2="65707"/>
                        <a14:foregroundMark x1="86901" y1="29017" x2="88658" y2="29257"/>
                        <a14:foregroundMark x1="91534" y1="37890" x2="94569" y2="46283"/>
                        <a14:foregroundMark x1="94569" y1="46283" x2="92013" y2="56355"/>
                        <a14:foregroundMark x1="87540" y1="48441" x2="84505" y2="85132"/>
                        <a14:foregroundMark x1="89936" y1="53477" x2="90575" y2="82254"/>
                        <a14:foregroundMark x1="90575" y1="82254" x2="90895" y2="82734"/>
                        <a14:backgroundMark x1="81150" y1="35731" x2="81949" y2="33094"/>
                        <a14:backgroundMark x1="80671" y1="34053" x2="82268" y2="35012"/>
                        <a14:backgroundMark x1="80511" y1="33333" x2="80831" y2="34772"/>
                        <a14:backgroundMark x1="81949" y1="35971" x2="82907" y2="35492"/>
                        <a14:backgroundMark x1="81310" y1="35731" x2="82268" y2="35731"/>
                        <a14:backgroundMark x1="88978" y1="35252" x2="89617" y2="342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482" t="16975" b="8375"/>
          <a:stretch/>
        </p:blipFill>
        <p:spPr bwMode="auto">
          <a:xfrm>
            <a:off x="4916516" y="1735278"/>
            <a:ext cx="2141753" cy="4729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群組 24">
            <a:extLst>
              <a:ext uri="{FF2B5EF4-FFF2-40B4-BE49-F238E27FC236}">
                <a16:creationId xmlns:a16="http://schemas.microsoft.com/office/drawing/2014/main" id="{6CF492D7-0B72-4140-A22C-66B1806ECB9B}"/>
              </a:ext>
            </a:extLst>
          </p:cNvPr>
          <p:cNvGrpSpPr/>
          <p:nvPr/>
        </p:nvGrpSpPr>
        <p:grpSpPr>
          <a:xfrm>
            <a:off x="1811620" y="2674690"/>
            <a:ext cx="1286256" cy="3160776"/>
            <a:chOff x="5388864" y="2706624"/>
            <a:chExt cx="1286256" cy="3160776"/>
          </a:xfrm>
        </p:grpSpPr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670E5089-99AB-4D94-A1A1-D3A76AC77EE3}"/>
                </a:ext>
              </a:extLst>
            </p:cNvPr>
            <p:cNvSpPr/>
            <p:nvPr/>
          </p:nvSpPr>
          <p:spPr>
            <a:xfrm>
              <a:off x="5933209" y="2795155"/>
              <a:ext cx="436418" cy="4364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2" name="直線接點 11">
              <a:extLst>
                <a:ext uri="{FF2B5EF4-FFF2-40B4-BE49-F238E27FC236}">
                  <a16:creationId xmlns:a16="http://schemas.microsoft.com/office/drawing/2014/main" id="{F2E951DA-2939-42FA-ACAC-3FFD7C676CF2}"/>
                </a:ext>
              </a:extLst>
            </p:cNvPr>
            <p:cNvCxnSpPr/>
            <p:nvPr/>
          </p:nvCxnSpPr>
          <p:spPr>
            <a:xfrm>
              <a:off x="6163056" y="3231573"/>
              <a:ext cx="0" cy="113385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線接點 13">
              <a:extLst>
                <a:ext uri="{FF2B5EF4-FFF2-40B4-BE49-F238E27FC236}">
                  <a16:creationId xmlns:a16="http://schemas.microsoft.com/office/drawing/2014/main" id="{227D5894-38D3-4A93-B3B8-881724404939}"/>
                </a:ext>
              </a:extLst>
            </p:cNvPr>
            <p:cNvCxnSpPr/>
            <p:nvPr/>
          </p:nvCxnSpPr>
          <p:spPr>
            <a:xfrm flipV="1">
              <a:off x="5839968" y="4365429"/>
              <a:ext cx="323088" cy="15019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3E5A0615-DC1C-4B85-A6A2-852FD1593E17}"/>
                </a:ext>
              </a:extLst>
            </p:cNvPr>
            <p:cNvCxnSpPr/>
            <p:nvPr/>
          </p:nvCxnSpPr>
          <p:spPr>
            <a:xfrm flipH="1" flipV="1">
              <a:off x="6136048" y="4365429"/>
              <a:ext cx="292609" cy="15019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線接點 17">
              <a:extLst>
                <a:ext uri="{FF2B5EF4-FFF2-40B4-BE49-F238E27FC236}">
                  <a16:creationId xmlns:a16="http://schemas.microsoft.com/office/drawing/2014/main" id="{7D1DF050-3D81-409D-AD50-891F94F84228}"/>
                </a:ext>
              </a:extLst>
            </p:cNvPr>
            <p:cNvCxnSpPr/>
            <p:nvPr/>
          </p:nvCxnSpPr>
          <p:spPr>
            <a:xfrm flipH="1" flipV="1">
              <a:off x="5388864" y="3304310"/>
              <a:ext cx="725424" cy="1246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線接點 19">
              <a:extLst>
                <a:ext uri="{FF2B5EF4-FFF2-40B4-BE49-F238E27FC236}">
                  <a16:creationId xmlns:a16="http://schemas.microsoft.com/office/drawing/2014/main" id="{037D216E-C862-432B-A507-D31830AD755C}"/>
                </a:ext>
              </a:extLst>
            </p:cNvPr>
            <p:cNvCxnSpPr/>
            <p:nvPr/>
          </p:nvCxnSpPr>
          <p:spPr>
            <a:xfrm flipV="1">
              <a:off x="5388864" y="2706624"/>
              <a:ext cx="67056" cy="59768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56EFD67C-7A46-469D-B20F-E610EBB56DAD}"/>
                </a:ext>
              </a:extLst>
            </p:cNvPr>
            <p:cNvCxnSpPr/>
            <p:nvPr/>
          </p:nvCxnSpPr>
          <p:spPr>
            <a:xfrm>
              <a:off x="6211824" y="3429000"/>
              <a:ext cx="463296" cy="3870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線接點 23">
              <a:extLst>
                <a:ext uri="{FF2B5EF4-FFF2-40B4-BE49-F238E27FC236}">
                  <a16:creationId xmlns:a16="http://schemas.microsoft.com/office/drawing/2014/main" id="{A2D322A7-C127-4C7E-B209-2D2E8826F22D}"/>
                </a:ext>
              </a:extLst>
            </p:cNvPr>
            <p:cNvCxnSpPr/>
            <p:nvPr/>
          </p:nvCxnSpPr>
          <p:spPr>
            <a:xfrm flipV="1">
              <a:off x="6238702" y="3816096"/>
              <a:ext cx="436417" cy="67056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30" name="Picture 6" descr="People Walking Stock Illustrations – 68,492 People Walking Stock  Illustrations, Vectors &amp; Clipart - Dreamstime">
            <a:extLst>
              <a:ext uri="{FF2B5EF4-FFF2-40B4-BE49-F238E27FC236}">
                <a16:creationId xmlns:a16="http://schemas.microsoft.com/office/drawing/2014/main" id="{CAC3B0B9-EB7F-423F-B2DF-36E72E6799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38875" r="51125">
                        <a14:foregroundMark x1="39375" y1="77000" x2="40329" y2="79862"/>
                        <a14:foregroundMark x1="44750" y1="81250" x2="47125" y2="83500"/>
                        <a14:foregroundMark x1="38875" y1="37500" x2="39375" y2="41750"/>
                        <a14:foregroundMark x1="43750" y1="25500" x2="44375" y2="38500"/>
                        <a14:foregroundMark x1="44375" y1="38500" x2="46000" y2="46500"/>
                        <a14:foregroundMark x1="42625" y1="58750" x2="41625" y2="69750"/>
                        <a14:backgroundMark x1="42000" y1="80500" x2="40500" y2="80000"/>
                        <a14:backgroundMark x1="40500" y1="80000" x2="41000" y2="81500"/>
                        <a14:backgroundMark x1="40750" y1="80000" x2="40375" y2="79750"/>
                        <a14:backgroundMark x1="40125" y1="80750" x2="41375" y2="7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067" r="47271"/>
          <a:stretch/>
        </p:blipFill>
        <p:spPr bwMode="auto">
          <a:xfrm>
            <a:off x="8939946" y="1874116"/>
            <a:ext cx="1513454" cy="516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字方塊 25">
            <a:extLst>
              <a:ext uri="{FF2B5EF4-FFF2-40B4-BE49-F238E27FC236}">
                <a16:creationId xmlns:a16="http://schemas.microsoft.com/office/drawing/2014/main" id="{E7D520F6-0EF4-4C79-8970-E6B8FBE73714}"/>
              </a:ext>
            </a:extLst>
          </p:cNvPr>
          <p:cNvSpPr txBox="1"/>
          <p:nvPr/>
        </p:nvSpPr>
        <p:spPr>
          <a:xfrm>
            <a:off x="1822850" y="1261736"/>
            <a:ext cx="1471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Html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A752FB8-F8D8-4C60-BC64-5BA08833CC87}"/>
              </a:ext>
            </a:extLst>
          </p:cNvPr>
          <p:cNvSpPr txBox="1"/>
          <p:nvPr/>
        </p:nvSpPr>
        <p:spPr>
          <a:xfrm>
            <a:off x="5176434" y="1261736"/>
            <a:ext cx="1471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CSS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97D26A3-9E1F-440C-98D5-E0554483A01D}"/>
              </a:ext>
            </a:extLst>
          </p:cNvPr>
          <p:cNvSpPr txBox="1"/>
          <p:nvPr/>
        </p:nvSpPr>
        <p:spPr>
          <a:xfrm>
            <a:off x="8680028" y="1166230"/>
            <a:ext cx="2251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JavaScript</a:t>
            </a:r>
            <a:endParaRPr lang="zh-TW" altLang="en-US" sz="4000" dirty="0">
              <a:solidFill>
                <a:schemeClr val="accent5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7" name="星形: 五角 26">
            <a:extLst>
              <a:ext uri="{FF2B5EF4-FFF2-40B4-BE49-F238E27FC236}">
                <a16:creationId xmlns:a16="http://schemas.microsoft.com/office/drawing/2014/main" id="{34E1D68D-ADFE-4AB8-A7D4-B1BAAED86E93}"/>
              </a:ext>
            </a:extLst>
          </p:cNvPr>
          <p:cNvSpPr/>
          <p:nvPr/>
        </p:nvSpPr>
        <p:spPr>
          <a:xfrm>
            <a:off x="2051971" y="723691"/>
            <a:ext cx="580207" cy="597686"/>
          </a:xfrm>
          <a:prstGeom prst="star5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63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0" grpId="0"/>
      <p:bldP spid="31" grpId="0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122B3E-FA32-4A3E-9F1A-C9E677F47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檢查 </a:t>
            </a:r>
            <a:r>
              <a:rPr lang="en-US" altLang="zh-TW" dirty="0"/>
              <a:t>(F12)-&gt;</a:t>
            </a:r>
            <a:r>
              <a:rPr lang="zh-TW" altLang="en-US" dirty="0"/>
              <a:t> 看看網頁的架構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933732-46EB-41F2-8E71-3071D502C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A3E57B-170B-46F9-B612-99CF65145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81" y="1428750"/>
            <a:ext cx="10616682" cy="510927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042A04E-6027-40C2-A574-CF3A5B5A5A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037" y="4247523"/>
            <a:ext cx="3642068" cy="2610477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43A5520-50FC-4D59-BB39-B08D013E335E}"/>
              </a:ext>
            </a:extLst>
          </p:cNvPr>
          <p:cNvSpPr txBox="1"/>
          <p:nvPr/>
        </p:nvSpPr>
        <p:spPr>
          <a:xfrm>
            <a:off x="7860871" y="3601192"/>
            <a:ext cx="392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一個一個盒子組成</a:t>
            </a:r>
          </a:p>
        </p:txBody>
      </p:sp>
    </p:spTree>
    <p:extLst>
      <p:ext uri="{BB962C8B-B14F-4D97-AF65-F5344CB8AC3E}">
        <p14:creationId xmlns:p14="http://schemas.microsoft.com/office/powerpoint/2010/main" val="58539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1331FA9-8B48-4840-AB23-365E54262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Review:</a:t>
            </a:r>
            <a:r>
              <a:rPr lang="zh-TW" altLang="en-US" dirty="0"/>
              <a:t>網頁裡面有什麼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C85BDBE-0D09-4502-9220-92B1BE216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網頁有哪些主要的主成內容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網頁最重要的三個語言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分別控制什麼</a:t>
            </a:r>
            <a:r>
              <a:rPr lang="en-US" altLang="zh-TW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11662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27FB96-A39C-48AA-94C1-0655DC1D6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什麼是</a:t>
            </a:r>
            <a:r>
              <a:rPr lang="en-US" altLang="zh-TW" dirty="0"/>
              <a:t>HTML?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1F58A8-CBE6-46B0-B492-1A1A5474EE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027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178D54-03DC-417D-B1DB-51CD44E72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2856"/>
          </a:xfrm>
        </p:spPr>
        <p:txBody>
          <a:bodyPr>
            <a:normAutofit/>
          </a:bodyPr>
          <a:lstStyle/>
          <a:p>
            <a:r>
              <a:rPr lang="en-US" altLang="zh-TW" dirty="0"/>
              <a:t>HTML(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H</a:t>
            </a:r>
            <a:r>
              <a:rPr lang="en-US" altLang="zh-TW" sz="4400" b="0" i="0" dirty="0">
                <a:solidFill>
                  <a:srgbClr val="333333"/>
                </a:solidFill>
                <a:effectLst/>
              </a:rPr>
              <a:t>yper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t</a:t>
            </a:r>
            <a:r>
              <a:rPr lang="en-US" altLang="zh-TW" sz="4400" b="0" i="0" dirty="0">
                <a:solidFill>
                  <a:srgbClr val="333333"/>
                </a:solidFill>
                <a:effectLst/>
              </a:rPr>
              <a:t>ext 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M</a:t>
            </a:r>
            <a:r>
              <a:rPr lang="en-US" altLang="zh-TW" sz="4400" b="0" i="0" dirty="0">
                <a:solidFill>
                  <a:schemeClr val="accent5">
                    <a:lumMod val="75000"/>
                  </a:schemeClr>
                </a:solidFill>
                <a:effectLst/>
              </a:rPr>
              <a:t>arkup </a:t>
            </a:r>
            <a:r>
              <a:rPr lang="en-US" altLang="zh-TW" sz="4400" b="0" i="0" dirty="0">
                <a:solidFill>
                  <a:schemeClr val="accent6"/>
                </a:solidFill>
                <a:effectLst/>
              </a:rPr>
              <a:t>L</a:t>
            </a:r>
            <a:r>
              <a:rPr lang="en-US" altLang="zh-TW" sz="4400" b="0" i="0" dirty="0">
                <a:solidFill>
                  <a:schemeClr val="accent5">
                    <a:lumMod val="75000"/>
                  </a:schemeClr>
                </a:solidFill>
                <a:effectLst/>
              </a:rPr>
              <a:t>anguage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CB2FBF-F195-4161-84CD-9CF271D9D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299"/>
            <a:ext cx="10389476" cy="4920155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不是程式語言 而是</a:t>
            </a:r>
            <a:r>
              <a:rPr lang="zh-TW" altLang="en-US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Helvetica Neue"/>
              </a:rPr>
              <a:t>標記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語言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sz="2400" b="0" i="0" dirty="0" err="1">
                <a:solidFill>
                  <a:srgbClr val="2C3340"/>
                </a:solidFill>
                <a:effectLst/>
                <a:latin typeface="Noto Sans TC"/>
              </a:rPr>
              <a:t>HyperText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latin typeface="Noto Sans TC"/>
              </a:rPr>
              <a:t>：一種結構化的文字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sz="2400" b="0" i="0" dirty="0">
                <a:solidFill>
                  <a:srgbClr val="2C3340"/>
                </a:solidFill>
                <a:effectLst/>
                <a:latin typeface="Noto Sans TC"/>
              </a:rPr>
              <a:t>Markup language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latin typeface="Noto Sans TC"/>
              </a:rPr>
              <a:t>：一種用來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highlight>
                  <a:srgbClr val="FFFF00"/>
                </a:highlight>
                <a:latin typeface="Noto Sans TC"/>
              </a:rPr>
              <a:t>標記</a:t>
            </a:r>
            <a:r>
              <a:rPr lang="zh-TW" altLang="en-US" sz="2400" b="0" i="0" dirty="0">
                <a:solidFill>
                  <a:srgbClr val="2C3340"/>
                </a:solidFill>
                <a:effectLst/>
                <a:latin typeface="Noto Sans TC"/>
              </a:rPr>
              <a:t>文字的系統語法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>
              <a:lnSpc>
                <a:spcPct val="150000"/>
              </a:lnSpc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透過這些標記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(</a:t>
            </a:r>
            <a:r>
              <a:rPr lang="en-US" altLang="zh-TW" sz="2400" i="0" dirty="0">
                <a:solidFill>
                  <a:srgbClr val="333333"/>
                </a:solidFill>
                <a:latin typeface="Helvetica Neue"/>
              </a:rPr>
              <a:t>tag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)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來說明</a:t>
            </a:r>
            <a:r>
              <a:rPr lang="zh-TW" altLang="en-US" sz="2400" b="1" i="0" dirty="0">
                <a:solidFill>
                  <a:srgbClr val="333333"/>
                </a:solidFill>
                <a:latin typeface="Helvetica Neue"/>
              </a:rPr>
              <a:t>文章內容、標題、連結、圖片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等等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>
              <a:lnSpc>
                <a:spcPct val="150000"/>
              </a:lnSpc>
            </a:pPr>
            <a:r>
              <a:rPr lang="en-US" altLang="zh-TW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zh-TW" altLang="en-US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標記</a:t>
            </a:r>
            <a:r>
              <a:rPr lang="en-US" altLang="zh-TW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&gt;...&lt;/</a:t>
            </a:r>
            <a:r>
              <a:rPr lang="zh-TW" altLang="en-US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標記</a:t>
            </a:r>
            <a:r>
              <a:rPr lang="en-US" altLang="zh-TW" sz="2400" b="1" i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50000"/>
              </a:lnSpc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告訴瀏覽器說 我這個網頁，左上角是放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logo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，這個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logo</a:t>
            </a:r>
            <a:r>
              <a:rPr lang="zh-TW" altLang="en-US" sz="2400" dirty="0">
                <a:solidFill>
                  <a:srgbClr val="333333"/>
                </a:solidFill>
                <a:latin typeface="Helvetica Neue"/>
              </a:rPr>
              <a:t>要連結到首頁，右邊放的是</a:t>
            </a:r>
            <a:r>
              <a:rPr lang="en-US" altLang="zh-TW" sz="2400" dirty="0">
                <a:solidFill>
                  <a:srgbClr val="333333"/>
                </a:solidFill>
                <a:latin typeface="Helvetica Neue"/>
              </a:rPr>
              <a:t>search bar…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rgbClr val="333333"/>
                </a:solidFill>
                <a:latin typeface="Helvetica Neue"/>
              </a:rPr>
              <a:t>所有的瀏覽器都可以讀取</a:t>
            </a:r>
            <a:r>
              <a:rPr lang="en-US" altLang="zh-TW" sz="2400" dirty="0">
                <a:solidFill>
                  <a:srgbClr val="333333"/>
                </a:solidFill>
                <a:latin typeface="Helvetica Neue"/>
              </a:rPr>
              <a:t>HTML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室內設計師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 建築圖  音樂人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Helvetica Neue"/>
              </a:rPr>
              <a:t>&lt;-&gt;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Helvetica Neue"/>
              </a:rPr>
              <a:t> 樂譜</a:t>
            </a:r>
            <a:endParaRPr lang="en-US" altLang="zh-TW" sz="24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56454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67C6B3-B406-4931-8A88-BD5AABAE8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開始寫網頁</a:t>
            </a:r>
            <a:r>
              <a:rPr lang="en-US" altLang="zh-TW" dirty="0"/>
              <a:t>-</a:t>
            </a:r>
            <a:r>
              <a:rPr lang="zh-TW" altLang="en-US" dirty="0"/>
              <a:t>準備工具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919075D-B5E5-4929-B246-F64B94DBC7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2439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979EF4-1278-488A-A8D7-4825B83F8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Vscode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6EBD65-9292-4EE2-B6D2-FDAE03DF41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06000" cy="3581400"/>
          </a:xfrm>
        </p:spPr>
        <p:txBody>
          <a:bodyPr/>
          <a:lstStyle/>
          <a:p>
            <a:r>
              <a:rPr lang="zh-TW" altLang="en-US" dirty="0"/>
              <a:t>其實寫只要一個記事本就夠了，但基於看得清楚而言，而是下載一下編輯器吧</a:t>
            </a:r>
            <a:endParaRPr lang="en-US" altLang="zh-TW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TW" dirty="0">
                <a:hlinkClick r:id="rId2"/>
              </a:rPr>
              <a:t>https://code.visualstudio.com/</a:t>
            </a:r>
            <a:endParaRPr lang="en-US" altLang="zh-TW" dirty="0"/>
          </a:p>
          <a:p>
            <a:r>
              <a:rPr lang="en-US" altLang="zh-TW" dirty="0"/>
              <a:t>Pugin: live-server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3023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D094E4-8CA0-4B59-87DC-BF01B75CE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5AC0DD-1AD2-4AB3-A230-7BAF98FD2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簡介</a:t>
            </a:r>
            <a:endParaRPr lang="en-US" altLang="zh-TW" dirty="0"/>
          </a:p>
          <a:p>
            <a:r>
              <a:rPr lang="zh-TW" altLang="en-US" dirty="0"/>
              <a:t>做出一頁式的網頁</a:t>
            </a:r>
            <a:endParaRPr lang="en-US" altLang="zh-TW" dirty="0"/>
          </a:p>
          <a:p>
            <a:r>
              <a:rPr lang="zh-TW" altLang="en-US" dirty="0"/>
              <a:t>改成</a:t>
            </a:r>
            <a:r>
              <a:rPr lang="en-US" altLang="zh-TW" dirty="0"/>
              <a:t>RWD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3424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4AB926-3928-438E-A939-7AB91518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元素的組成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29FD28A-8FE7-4E56-A21D-7057962C7B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9740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15E988-614F-4904-8D64-BE3A0B11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元素的組成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0FC69D-29C5-49FB-A5B9-D33C9C4C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7672" y="2359760"/>
            <a:ext cx="5144425" cy="9418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&lt;h1&gt;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hello world 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&lt;/h1&gt;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B3BF799-FC70-4301-8197-51D4DE994650}"/>
              </a:ext>
            </a:extLst>
          </p:cNvPr>
          <p:cNvSpPr txBox="1"/>
          <p:nvPr/>
        </p:nvSpPr>
        <p:spPr>
          <a:xfrm>
            <a:off x="1584170" y="2905780"/>
            <a:ext cx="179828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起始標籤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8482805-A140-4221-B0F5-FFEF7A2F7717}"/>
              </a:ext>
            </a:extLst>
          </p:cNvPr>
          <p:cNvSpPr txBox="1"/>
          <p:nvPr/>
        </p:nvSpPr>
        <p:spPr>
          <a:xfrm>
            <a:off x="4934255" y="2905780"/>
            <a:ext cx="179828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</a:rPr>
              <a:t>結束</a:t>
            </a:r>
            <a:r>
              <a:rPr lang="zh-TW" altLang="en-US" sz="2800" b="1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標籤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2B92B6A-41E7-4ED4-B8EC-8095CBCA0DD8}"/>
              </a:ext>
            </a:extLst>
          </p:cNvPr>
          <p:cNvSpPr txBox="1"/>
          <p:nvPr/>
        </p:nvSpPr>
        <p:spPr>
          <a:xfrm>
            <a:off x="3599301" y="2905780"/>
            <a:ext cx="11421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</a:rPr>
              <a:t>內容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6" name="左大括弧 15">
            <a:extLst>
              <a:ext uri="{FF2B5EF4-FFF2-40B4-BE49-F238E27FC236}">
                <a16:creationId xmlns:a16="http://schemas.microsoft.com/office/drawing/2014/main" id="{F28340EA-867C-49BA-81D6-1121CB224758}"/>
              </a:ext>
            </a:extLst>
          </p:cNvPr>
          <p:cNvSpPr/>
          <p:nvPr/>
        </p:nvSpPr>
        <p:spPr>
          <a:xfrm rot="5400000">
            <a:off x="3986970" y="291695"/>
            <a:ext cx="314995" cy="3903065"/>
          </a:xfrm>
          <a:prstGeom prst="leftBrace">
            <a:avLst>
              <a:gd name="adj1" fmla="val 0"/>
              <a:gd name="adj2" fmla="val 52372"/>
            </a:avLst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A3F9FA0-BB75-492E-8D6E-7239A5C72E99}"/>
              </a:ext>
            </a:extLst>
          </p:cNvPr>
          <p:cNvSpPr txBox="1"/>
          <p:nvPr/>
        </p:nvSpPr>
        <p:spPr>
          <a:xfrm>
            <a:off x="3599301" y="1580675"/>
            <a:ext cx="9551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E28394"/>
                </a:solidFill>
                <a:latin typeface="arial" panose="020B0604020202020204" pitchFamily="34" charset="0"/>
              </a:rPr>
              <a:t>元素</a:t>
            </a:r>
            <a:endParaRPr lang="zh-TW" altLang="en-US" sz="2800" dirty="0">
              <a:solidFill>
                <a:srgbClr val="E28394"/>
              </a:solidFill>
            </a:endParaRPr>
          </a:p>
        </p:txBody>
      </p: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170C6565-70DF-4938-905A-4F90DB550595}"/>
              </a:ext>
            </a:extLst>
          </p:cNvPr>
          <p:cNvSpPr txBox="1">
            <a:spLocks/>
          </p:cNvSpPr>
          <p:nvPr/>
        </p:nvSpPr>
        <p:spPr>
          <a:xfrm>
            <a:off x="1697672" y="4722101"/>
            <a:ext cx="8256556" cy="51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&lt;h1 </a:t>
            </a:r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style=</a:t>
            </a:r>
            <a:r>
              <a:rPr lang="en-US" altLang="zh-TW" sz="2800" i="0" dirty="0">
                <a:solidFill>
                  <a:schemeClr val="accent4">
                    <a:lumMod val="75000"/>
                  </a:schemeClr>
                </a:solidFill>
              </a:rPr>
              <a:t>"</a:t>
            </a:r>
            <a:r>
              <a:rPr lang="en-US" altLang="zh-TW" sz="2800" dirty="0" err="1">
                <a:solidFill>
                  <a:schemeClr val="accent4">
                    <a:lumMod val="75000"/>
                  </a:schemeClr>
                </a:solidFill>
              </a:rPr>
              <a:t>color:red</a:t>
            </a:r>
            <a:r>
              <a:rPr lang="en-US" altLang="zh-TW" sz="2800" i="0" dirty="0">
                <a:solidFill>
                  <a:schemeClr val="accent4">
                    <a:lumMod val="75000"/>
                  </a:schemeClr>
                </a:solidFill>
              </a:rPr>
              <a:t>"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&gt;</a:t>
            </a:r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hello world 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&lt;/h1&gt;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4" name="左大括弧 23">
            <a:extLst>
              <a:ext uri="{FF2B5EF4-FFF2-40B4-BE49-F238E27FC236}">
                <a16:creationId xmlns:a16="http://schemas.microsoft.com/office/drawing/2014/main" id="{E0700730-9F9C-46AA-9BAB-017D2C0F222B}"/>
              </a:ext>
            </a:extLst>
          </p:cNvPr>
          <p:cNvSpPr/>
          <p:nvPr/>
        </p:nvSpPr>
        <p:spPr>
          <a:xfrm rot="5400000">
            <a:off x="4255079" y="2981496"/>
            <a:ext cx="314995" cy="3166215"/>
          </a:xfrm>
          <a:prstGeom prst="leftBrace">
            <a:avLst>
              <a:gd name="adj1" fmla="val 0"/>
              <a:gd name="adj2" fmla="val 52372"/>
            </a:avLst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8689CFA-03C8-4F94-89D4-294656BFAACC}"/>
              </a:ext>
            </a:extLst>
          </p:cNvPr>
          <p:cNvSpPr txBox="1"/>
          <p:nvPr/>
        </p:nvSpPr>
        <p:spPr>
          <a:xfrm>
            <a:off x="3935022" y="3876304"/>
            <a:ext cx="9551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E28394"/>
                </a:solidFill>
                <a:latin typeface="arial" panose="020B0604020202020204" pitchFamily="34" charset="0"/>
              </a:rPr>
              <a:t>屬性</a:t>
            </a:r>
            <a:endParaRPr lang="zh-TW" altLang="en-US" sz="2800" dirty="0">
              <a:solidFill>
                <a:srgbClr val="E28394"/>
              </a:solidFill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8E4CAAC-CBDF-4086-BD9F-C79D104CF8D0}"/>
              </a:ext>
            </a:extLst>
          </p:cNvPr>
          <p:cNvSpPr txBox="1"/>
          <p:nvPr/>
        </p:nvSpPr>
        <p:spPr>
          <a:xfrm>
            <a:off x="6519169" y="3847612"/>
            <a:ext cx="483559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屬性名稱</a:t>
            </a:r>
            <a:r>
              <a:rPr lang="zh-TW" altLang="en-US" sz="2000" dirty="0">
                <a:solidFill>
                  <a:srgbClr val="212121"/>
                </a:solidFill>
                <a:latin typeface="arial" panose="020B0604020202020204" pitchFamily="34" charset="0"/>
              </a:rPr>
              <a:t>、</a:t>
            </a:r>
            <a:r>
              <a:rPr lang="zh-TW" altLang="en-US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值</a:t>
            </a:r>
            <a:endParaRPr lang="en-US" altLang="zh-TW" sz="2000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元素的色彩、對齊方式、圖表的格線</a:t>
            </a:r>
            <a:r>
              <a:rPr lang="en-US" altLang="zh-TW" sz="2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…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46098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標籤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808479"/>
            <a:ext cx="7467601" cy="1273388"/>
          </a:xfrm>
        </p:spPr>
        <p:txBody>
          <a:bodyPr>
            <a:normAutofit/>
          </a:bodyPr>
          <a:lstStyle/>
          <a:p>
            <a:r>
              <a:rPr lang="zh-TW" altLang="en-US" dirty="0"/>
              <a:t>為某個地方取名子，</a:t>
            </a:r>
            <a:r>
              <a:rPr lang="en-US" altLang="zh-TW" dirty="0">
                <a:hlinkClick r:id="rId3"/>
              </a:rPr>
              <a:t>W3schools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網頁的標準</a:t>
            </a:r>
            <a:r>
              <a:rPr lang="en-US" altLang="zh-TW" dirty="0"/>
              <a:t>/</a:t>
            </a:r>
            <a:r>
              <a:rPr lang="zh-TW" altLang="en-US" dirty="0"/>
              <a:t>規格書</a:t>
            </a:r>
            <a:endParaRPr lang="en-US" altLang="zh-TW" dirty="0"/>
          </a:p>
          <a:p>
            <a:r>
              <a:rPr lang="zh-TW" altLang="en-US" dirty="0"/>
              <a:t>可以自己隨便取，但是為了</a:t>
            </a:r>
            <a:r>
              <a:rPr lang="en-US" altLang="zh-TW" dirty="0"/>
              <a:t>col-work</a:t>
            </a:r>
            <a:r>
              <a:rPr lang="zh-TW" altLang="en-US" dirty="0"/>
              <a:t>方便 有標準</a:t>
            </a:r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851115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07C1ED-334C-4DCF-8BE4-731C8122E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sz="4900" dirty="0"/>
              <a:t>屬性</a:t>
            </a:r>
            <a:br>
              <a:rPr lang="en-US" altLang="zh-TW" b="1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5AF4E8-1D6E-4455-82F8-0179748C9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10718800" cy="3581400"/>
          </a:xfrm>
        </p:spPr>
        <p:txBody>
          <a:bodyPr>
            <a:normAutofit/>
          </a:bodyPr>
          <a:lstStyle/>
          <a:p>
            <a:r>
              <a:rPr lang="en-US" altLang="zh-TW" i="0" dirty="0">
                <a:hlinkClick r:id="rId2"/>
              </a:rPr>
              <a:t>Style </a:t>
            </a:r>
            <a:r>
              <a:rPr lang="en-US" altLang="zh-TW" i="0" dirty="0">
                <a:sym typeface="Wingdings" panose="05000000000000000000" pitchFamily="2" charset="2"/>
                <a:hlinkClick r:id="rId2"/>
              </a:rPr>
              <a:t></a:t>
            </a:r>
            <a:r>
              <a:rPr lang="en-US" altLang="zh-TW" i="0" dirty="0">
                <a:hlinkClick r:id="rId2"/>
              </a:rPr>
              <a:t> CSS</a:t>
            </a:r>
            <a:r>
              <a:rPr lang="zh-TW" altLang="en-US" i="0" dirty="0">
                <a:hlinkClick r:id="rId2"/>
              </a:rPr>
              <a:t>樣式</a:t>
            </a:r>
            <a:r>
              <a:rPr lang="zh-TW" altLang="en-US" i="0" dirty="0"/>
              <a:t> 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&lt;h1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style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="color:#4444"&gt;&lt;/h1&gt;</a:t>
            </a:r>
          </a:p>
          <a:p>
            <a:pPr>
              <a:lnSpc>
                <a:spcPts val="3000"/>
              </a:lnSpc>
            </a:pPr>
            <a:r>
              <a:rPr lang="en-US" altLang="zh-TW" i="0" dirty="0" err="1">
                <a:hlinkClick r:id="rId3"/>
              </a:rPr>
              <a:t>href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連結網址 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&lt;a </a:t>
            </a:r>
            <a:r>
              <a:rPr lang="en-US" altLang="zh-TW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="https://www.w3schools.com/"&gt;Visit W3Schools.com!&lt;/a&gt;</a:t>
            </a:r>
            <a:endParaRPr lang="en-US" altLang="zh-TW" i="0" dirty="0"/>
          </a:p>
          <a:p>
            <a:r>
              <a:rPr lang="en-US" altLang="zh-TW" i="0" dirty="0" err="1"/>
              <a:t>Src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檔案連結位置 </a:t>
            </a:r>
            <a:endParaRPr lang="en-US" altLang="zh-TW" i="0" dirty="0"/>
          </a:p>
          <a:p>
            <a:r>
              <a:rPr lang="en-US" altLang="zh-TW" i="0" dirty="0"/>
              <a:t>Name</a:t>
            </a:r>
            <a:r>
              <a:rPr lang="zh-TW" altLang="en-US" i="0" dirty="0"/>
              <a:t>  </a:t>
            </a:r>
            <a:r>
              <a:rPr lang="en-US" altLang="zh-TW" i="0" dirty="0"/>
              <a:t>-&gt;</a:t>
            </a:r>
            <a:r>
              <a:rPr lang="zh-TW" altLang="en-US" i="0" dirty="0"/>
              <a:t> 名稱 </a:t>
            </a:r>
            <a:r>
              <a:rPr lang="en-US" altLang="zh-TW" i="0" dirty="0"/>
              <a:t>-&gt;JS</a:t>
            </a:r>
          </a:p>
          <a:p>
            <a:pPr marL="0" indent="0">
              <a:buNone/>
            </a:pPr>
            <a:endParaRPr lang="en-US" altLang="zh-TW" i="0" dirty="0"/>
          </a:p>
          <a:p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zh-TW" altLang="en-US" i="0" dirty="0"/>
              <a:t> </a:t>
            </a:r>
            <a:r>
              <a:rPr lang="en-US" altLang="zh-TW" i="0" dirty="0"/>
              <a:t>-&gt;</a:t>
            </a:r>
            <a:r>
              <a:rPr lang="zh-TW" altLang="en-US" i="0" dirty="0"/>
              <a:t> </a:t>
            </a:r>
            <a:r>
              <a:rPr lang="en-US" altLang="zh-TW" i="0" dirty="0"/>
              <a:t>CSS</a:t>
            </a:r>
            <a:r>
              <a:rPr lang="zh-TW" altLang="en-US" i="0" dirty="0"/>
              <a:t>樣式名稱，可以有很多個標籤</a:t>
            </a:r>
            <a:r>
              <a:rPr lang="zh-TW" altLang="en-US" b="1" i="0" dirty="0"/>
              <a:t>同時擁有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&lt;div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logo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&gt; &lt;/div&gt;</a:t>
            </a:r>
          </a:p>
          <a:p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</a:rPr>
              <a:t>id</a:t>
            </a:r>
            <a:r>
              <a:rPr lang="en-US" altLang="zh-TW" i="0" dirty="0"/>
              <a:t>  </a:t>
            </a:r>
            <a:r>
              <a:rPr lang="zh-TW" altLang="en-US" i="0" dirty="0"/>
              <a:t>  </a:t>
            </a:r>
            <a:r>
              <a:rPr lang="en-US" altLang="zh-TW" i="0" dirty="0"/>
              <a:t>-&gt;</a:t>
            </a:r>
            <a:r>
              <a:rPr lang="zh-TW" altLang="en-US" i="0" dirty="0"/>
              <a:t> </a:t>
            </a:r>
            <a:r>
              <a:rPr lang="en-US" altLang="zh-TW" i="0" dirty="0"/>
              <a:t>id</a:t>
            </a:r>
            <a:r>
              <a:rPr lang="zh-TW" altLang="en-US" i="0" dirty="0"/>
              <a:t>名稱，</a:t>
            </a:r>
            <a:r>
              <a:rPr lang="zh-TW" altLang="en-US" b="1" i="0" dirty="0"/>
              <a:t>只能有一個</a:t>
            </a:r>
            <a:r>
              <a:rPr lang="zh-TW" altLang="en-US" i="0" dirty="0"/>
              <a:t>     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&lt;div </a:t>
            </a:r>
            <a:r>
              <a:rPr lang="en-US" altLang="zh-TW" i="0" dirty="0">
                <a:solidFill>
                  <a:schemeClr val="accent6">
                    <a:lumMod val="75000"/>
                  </a:schemeClr>
                </a:solidFill>
              </a:rPr>
              <a:t>class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logo</a:t>
            </a:r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&gt; &lt;/div&gt;</a:t>
            </a:r>
            <a:endParaRPr lang="en-US" altLang="zh-TW" i="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2045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5A05E4-E2F5-4222-B8F4-AAD0475E3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巢狀元素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B5854726-A9A2-4667-BC0A-22AF1276B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950"/>
            <a:ext cx="9763246" cy="1829202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solidFill>
                  <a:schemeClr val="tx1"/>
                </a:solidFill>
              </a:rPr>
              <a:t>一層一層包覆</a:t>
            </a:r>
            <a:endParaRPr lang="en-US" altLang="zh-TW" sz="2800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&lt;h1&gt; 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hello 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&lt;b&gt;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world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&lt;/b&gt;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&lt;/h1&gt;</a:t>
            </a:r>
          </a:p>
        </p:txBody>
      </p:sp>
      <p:sp>
        <p:nvSpPr>
          <p:cNvPr id="5" name="左中括弧 4">
            <a:extLst>
              <a:ext uri="{FF2B5EF4-FFF2-40B4-BE49-F238E27FC236}">
                <a16:creationId xmlns:a16="http://schemas.microsoft.com/office/drawing/2014/main" id="{B7D29428-3695-4B48-92BA-4ECA7BF31F6D}"/>
              </a:ext>
            </a:extLst>
          </p:cNvPr>
          <p:cNvSpPr/>
          <p:nvPr/>
        </p:nvSpPr>
        <p:spPr>
          <a:xfrm rot="16200000">
            <a:off x="4178459" y="937549"/>
            <a:ext cx="202557" cy="5098649"/>
          </a:xfrm>
          <a:prstGeom prst="leftBracket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左中括弧 5">
            <a:extLst>
              <a:ext uri="{FF2B5EF4-FFF2-40B4-BE49-F238E27FC236}">
                <a16:creationId xmlns:a16="http://schemas.microsoft.com/office/drawing/2014/main" id="{335E0493-5147-423E-87B9-597160110A5C}"/>
              </a:ext>
            </a:extLst>
          </p:cNvPr>
          <p:cNvSpPr/>
          <p:nvPr/>
        </p:nvSpPr>
        <p:spPr>
          <a:xfrm rot="16200000" flipH="1">
            <a:off x="4659775" y="1968460"/>
            <a:ext cx="202558" cy="1612740"/>
          </a:xfrm>
          <a:prstGeom prst="leftBracket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13772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24B236-E747-4740-B23E-B93414B9B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空元素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6F85035-A926-4872-A010-98CD49BA4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沒有結束標籤</a:t>
            </a:r>
            <a:endParaRPr lang="en-US" altLang="zh-TW" i="0" dirty="0">
              <a:solidFill>
                <a:schemeClr val="accent5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en-US" altLang="zh-TW" sz="2800" dirty="0" err="1">
                <a:solidFill>
                  <a:schemeClr val="accent5">
                    <a:lumMod val="75000"/>
                  </a:schemeClr>
                </a:solidFill>
              </a:rPr>
              <a:t>img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 </a:t>
            </a:r>
            <a:r>
              <a:rPr lang="en-US" altLang="zh-TW" sz="2800" dirty="0" err="1">
                <a:solidFill>
                  <a:schemeClr val="accent5">
                    <a:lumMod val="75000"/>
                  </a:schemeClr>
                </a:solidFill>
              </a:rPr>
              <a:t>src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="images/facebook.png" alt="</a:t>
            </a:r>
            <a:r>
              <a:rPr lang="en-US" altLang="zh-TW" sz="2800" dirty="0" err="1">
                <a:solidFill>
                  <a:schemeClr val="accent5">
                    <a:lumMod val="75000"/>
                  </a:schemeClr>
                </a:solidFill>
              </a:rPr>
              <a:t>facebook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"&gt;</a:t>
            </a:r>
          </a:p>
          <a:p>
            <a:r>
              <a:rPr lang="zh-TW" altLang="en-US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直接把圖檔嵌在 </a:t>
            </a:r>
            <a:r>
              <a:rPr lang="en-US" altLang="zh-TW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HTML </a:t>
            </a:r>
            <a:r>
              <a:rPr lang="zh-TW" altLang="en-US" b="0" i="0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網頁上</a:t>
            </a:r>
            <a:endParaRPr lang="en-US" altLang="zh-TW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280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32F7ED-EEC7-40FF-B622-A02121F5F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建立一個簡單的</a:t>
            </a:r>
            <a:r>
              <a:rPr lang="en-US" altLang="zh-TW" sz="6000" dirty="0"/>
              <a:t>HTML</a:t>
            </a:r>
            <a:endParaRPr lang="zh-TW" altLang="en-US" sz="6000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A0B5121-EC41-4B72-8DCC-62D475E658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453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15E988-614F-4904-8D64-BE3A0B11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新增一個 </a:t>
            </a:r>
            <a:r>
              <a:rPr lang="en-US" altLang="zh-TW" dirty="0"/>
              <a:t>.html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D91E100-391C-48D8-9DA5-126B188BEB77}"/>
              </a:ext>
            </a:extLst>
          </p:cNvPr>
          <p:cNvSpPr txBox="1"/>
          <p:nvPr/>
        </p:nvSpPr>
        <p:spPr>
          <a:xfrm>
            <a:off x="1654224" y="2924661"/>
            <a:ext cx="34264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chemeClr val="accent6">
                    <a:lumMod val="75000"/>
                  </a:schemeClr>
                </a:solidFill>
              </a:rPr>
              <a:t>認識第一個標籤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1AA9783-DEAC-48EE-A133-9F1E15955256}"/>
              </a:ext>
            </a:extLst>
          </p:cNvPr>
          <p:cNvSpPr txBox="1"/>
          <p:nvPr/>
        </p:nvSpPr>
        <p:spPr>
          <a:xfrm>
            <a:off x="1763872" y="3806552"/>
            <a:ext cx="37291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h1&gt;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標題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2em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&lt;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h2&gt;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標題 </a:t>
            </a: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1.5em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…..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&lt;h6&gt;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400" dirty="0">
              <a:solidFill>
                <a:schemeClr val="accent5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</a:rPr>
              <a:t>瀏覽器自己預設的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45BE684-6AB2-4427-B27E-B0C26AAB7197}"/>
              </a:ext>
            </a:extLst>
          </p:cNvPr>
          <p:cNvSpPr txBox="1"/>
          <p:nvPr/>
        </p:nvSpPr>
        <p:spPr>
          <a:xfrm>
            <a:off x="1538477" y="1384868"/>
            <a:ext cx="7815730" cy="1072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建立資料夾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(Ex: 0411)</a:t>
            </a:r>
          </a:p>
          <a:p>
            <a:pPr>
              <a:lnSpc>
                <a:spcPts val="4000"/>
              </a:lnSpc>
            </a:pP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在資料夾中建一個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file –</a:t>
            </a:r>
            <a:r>
              <a:rPr lang="zh-TW" altLang="en-US" sz="2800" dirty="0">
                <a:solidFill>
                  <a:schemeClr val="accent5">
                    <a:lumMod val="75000"/>
                  </a:schemeClr>
                </a:solidFill>
              </a:rPr>
              <a:t>檔名為</a:t>
            </a:r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sample.html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D4693293-D3FD-4205-BCE8-EE90587001D5}"/>
              </a:ext>
            </a:extLst>
          </p:cNvPr>
          <p:cNvSpPr txBox="1"/>
          <p:nvPr/>
        </p:nvSpPr>
        <p:spPr>
          <a:xfrm>
            <a:off x="5285252" y="3747240"/>
            <a:ext cx="6494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1" dirty="0">
                <a:solidFill>
                  <a:schemeClr val="accent4">
                    <a:lumMod val="75000"/>
                  </a:schemeClr>
                </a:solidFill>
              </a:rPr>
              <a:t>大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4A91387-661A-49F7-BDEF-C7263B283D17}"/>
              </a:ext>
            </a:extLst>
          </p:cNvPr>
          <p:cNvSpPr txBox="1"/>
          <p:nvPr/>
        </p:nvSpPr>
        <p:spPr>
          <a:xfrm>
            <a:off x="5252356" y="5020994"/>
            <a:ext cx="6494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1" dirty="0">
                <a:solidFill>
                  <a:schemeClr val="accent4">
                    <a:lumMod val="75000"/>
                  </a:schemeClr>
                </a:solidFill>
              </a:rPr>
              <a:t>小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C75B4013-4CC6-4E45-A7A0-8BD9E4384536}"/>
              </a:ext>
            </a:extLst>
          </p:cNvPr>
          <p:cNvCxnSpPr>
            <a:cxnSpLocks/>
          </p:cNvCxnSpPr>
          <p:nvPr/>
        </p:nvCxnSpPr>
        <p:spPr>
          <a:xfrm>
            <a:off x="5509550" y="4147350"/>
            <a:ext cx="0" cy="8057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5863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en-US" altLang="zh-TW" dirty="0"/>
              <a:t>Html</a:t>
            </a:r>
            <a:r>
              <a:rPr lang="zh-TW" altLang="en-US" dirty="0"/>
              <a:t>架構</a:t>
            </a:r>
            <a:r>
              <a:rPr lang="en-US" altLang="zh-TW" dirty="0"/>
              <a:t>-</a:t>
            </a:r>
            <a:r>
              <a:rPr lang="zh-TW" altLang="en-US" dirty="0"/>
              <a:t>標籤</a:t>
            </a:r>
            <a:r>
              <a:rPr lang="en-US" altLang="zh-TW" dirty="0"/>
              <a:t>(tag)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2134" y="2682241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E64A0392-187A-4B2B-B398-2B926F43CA93}"/>
              </a:ext>
            </a:extLst>
          </p:cNvPr>
          <p:cNvSpPr txBox="1">
            <a:spLocks/>
          </p:cNvSpPr>
          <p:nvPr/>
        </p:nvSpPr>
        <p:spPr>
          <a:xfrm>
            <a:off x="5573749" y="3910452"/>
            <a:ext cx="6313450" cy="390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頭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負責瀏覽器所需要的資訊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(EX: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載入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zh-TW" altLang="en-US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、</a:t>
            </a:r>
            <a:r>
              <a:rPr lang="en-US" altLang="zh-TW" i="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JS</a:t>
            </a:r>
            <a:r>
              <a:rPr lang="en-US" altLang="zh-TW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altLang="zh-TW" i="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2658037" y="3448352"/>
            <a:ext cx="225843" cy="1771341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E8281CA3-392F-4DC6-90C0-638C75DA627E}"/>
              </a:ext>
            </a:extLst>
          </p:cNvPr>
          <p:cNvGrpSpPr/>
          <p:nvPr/>
        </p:nvGrpSpPr>
        <p:grpSpPr>
          <a:xfrm>
            <a:off x="3160104" y="4483626"/>
            <a:ext cx="2617934" cy="470916"/>
            <a:chOff x="996490" y="3810000"/>
            <a:chExt cx="2078736" cy="799124"/>
          </a:xfrm>
        </p:grpSpPr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9900B0E9-2119-4A06-861F-FA1C6302497D}"/>
                </a:ext>
              </a:extLst>
            </p:cNvPr>
            <p:cNvGrpSpPr/>
            <p:nvPr/>
          </p:nvGrpSpPr>
          <p:grpSpPr>
            <a:xfrm rot="5400000">
              <a:off x="1929954" y="3364126"/>
              <a:ext cx="123531" cy="1015279"/>
              <a:chOff x="793623" y="3188208"/>
              <a:chExt cx="178482" cy="1243585"/>
            </a:xfrm>
          </p:grpSpPr>
          <p:cxnSp>
            <p:nvCxnSpPr>
              <p:cNvPr id="22" name="直線接點 21">
                <a:extLst>
                  <a:ext uri="{FF2B5EF4-FFF2-40B4-BE49-F238E27FC236}">
                    <a16:creationId xmlns:a16="http://schemas.microsoft.com/office/drawing/2014/main" id="{7B7C30A7-6FF7-44EF-ACD3-538589729DDA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F7FFC0F3-E740-4BF8-9CCD-7490DB2AC08C}"/>
                  </a:ext>
                </a:extLst>
              </p:cNvPr>
              <p:cNvCxnSpPr/>
              <p:nvPr/>
            </p:nvCxnSpPr>
            <p:spPr>
              <a:xfrm>
                <a:off x="829056" y="3188209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直線接點 23">
                <a:extLst>
                  <a:ext uri="{FF2B5EF4-FFF2-40B4-BE49-F238E27FC236}">
                    <a16:creationId xmlns:a16="http://schemas.microsoft.com/office/drawing/2014/main" id="{2B962336-A48B-40D1-B331-1092CC03343F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9D5A166A-072A-4705-9797-ACF86776C43F}"/>
                </a:ext>
              </a:extLst>
            </p:cNvPr>
            <p:cNvSpPr txBox="1"/>
            <p:nvPr/>
          </p:nvSpPr>
          <p:spPr>
            <a:xfrm>
              <a:off x="996490" y="3875590"/>
              <a:ext cx="2078736" cy="7335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4">
                      <a:lumMod val="50000"/>
                    </a:schemeClr>
                  </a:solidFill>
                  <a:latin typeface="Consolas" panose="020B0609020204030204" pitchFamily="49" charset="0"/>
                </a:rPr>
                <a:t>&lt;body&gt; &lt;/body&gt;</a:t>
              </a:r>
            </a:p>
          </p:txBody>
        </p: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049497AE-B86D-4B21-A7B5-726B13B11029}"/>
              </a:ext>
            </a:extLst>
          </p:cNvPr>
          <p:cNvGrpSpPr/>
          <p:nvPr/>
        </p:nvGrpSpPr>
        <p:grpSpPr>
          <a:xfrm>
            <a:off x="3160104" y="3783843"/>
            <a:ext cx="2617933" cy="517138"/>
            <a:chOff x="3545114" y="3783843"/>
            <a:chExt cx="2617933" cy="517138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188D7D84-2B4A-4940-9312-82E176809157}"/>
                </a:ext>
              </a:extLst>
            </p:cNvPr>
            <p:cNvGrpSpPr/>
            <p:nvPr/>
          </p:nvGrpSpPr>
          <p:grpSpPr>
            <a:xfrm rot="5400000">
              <a:off x="4653011" y="3116821"/>
              <a:ext cx="172464" cy="1506507"/>
              <a:chOff x="793623" y="3188208"/>
              <a:chExt cx="178482" cy="1243584"/>
            </a:xfrm>
          </p:grpSpPr>
          <p:cxnSp>
            <p:nvCxnSpPr>
              <p:cNvPr id="18" name="直線接點 17">
                <a:extLst>
                  <a:ext uri="{FF2B5EF4-FFF2-40B4-BE49-F238E27FC236}">
                    <a16:creationId xmlns:a16="http://schemas.microsoft.com/office/drawing/2014/main" id="{D54FB23B-A82F-4EE8-A80C-22FEE2103DC6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9A524D1D-04C7-4F4B-8E09-989A3C81279F}"/>
                  </a:ext>
                </a:extLst>
              </p:cNvPr>
              <p:cNvCxnSpPr/>
              <p:nvPr/>
            </p:nvCxnSpPr>
            <p:spPr>
              <a:xfrm>
                <a:off x="829052" y="3188208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>
                <a:extLst>
                  <a:ext uri="{FF2B5EF4-FFF2-40B4-BE49-F238E27FC236}">
                    <a16:creationId xmlns:a16="http://schemas.microsoft.com/office/drawing/2014/main" id="{D0953719-A742-484D-BF06-EC80E7DF6A41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E9645A7-1082-48C8-8C32-60783F97B7ED}"/>
                </a:ext>
              </a:extLst>
            </p:cNvPr>
            <p:cNvSpPr txBox="1"/>
            <p:nvPr/>
          </p:nvSpPr>
          <p:spPr>
            <a:xfrm>
              <a:off x="3545114" y="3891945"/>
              <a:ext cx="2617933" cy="4090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&lt;head&gt; &lt;/head&gt;</a:t>
              </a:r>
            </a:p>
          </p:txBody>
        </p: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43303" y="1777943"/>
            <a:ext cx="22494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24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24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C9B837A-4061-4C93-8EDD-EF57158F74DA}"/>
              </a:ext>
            </a:extLst>
          </p:cNvPr>
          <p:cNvSpPr txBox="1"/>
          <p:nvPr/>
        </p:nvSpPr>
        <p:spPr>
          <a:xfrm>
            <a:off x="5892017" y="2763299"/>
            <a:ext cx="37996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告訴瀏覽器這是一個</a:t>
            </a:r>
            <a:r>
              <a:rPr lang="en-US" altLang="zh-TW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HTML</a:t>
            </a:r>
            <a:endParaRPr lang="zh-TW" altLang="en-US" sz="2400" dirty="0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E419D92E-1ED1-4392-B8BC-A8D44F21A844}"/>
              </a:ext>
            </a:extLst>
          </p:cNvPr>
          <p:cNvSpPr txBox="1"/>
          <p:nvPr/>
        </p:nvSpPr>
        <p:spPr>
          <a:xfrm>
            <a:off x="5616181" y="4534778"/>
            <a:ext cx="2617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身體</a:t>
            </a:r>
            <a:r>
              <a:rPr lang="en-US" altLang="zh-TW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)-&gt; </a:t>
            </a:r>
            <a:r>
              <a:rPr lang="zh-TW" altLang="en-US" i="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網頁的內容</a:t>
            </a:r>
            <a:endParaRPr lang="en-US" altLang="zh-TW" i="0" dirty="0">
              <a:solidFill>
                <a:schemeClr val="accent4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5" name="內容版面配置區 2">
            <a:extLst>
              <a:ext uri="{FF2B5EF4-FFF2-40B4-BE49-F238E27FC236}">
                <a16:creationId xmlns:a16="http://schemas.microsoft.com/office/drawing/2014/main" id="{CB63303F-DE41-4233-BD09-C975FD2A8DEA}"/>
              </a:ext>
            </a:extLst>
          </p:cNvPr>
          <p:cNvSpPr txBox="1">
            <a:spLocks/>
          </p:cNvSpPr>
          <p:nvPr/>
        </p:nvSpPr>
        <p:spPr>
          <a:xfrm>
            <a:off x="4039242" y="3280099"/>
            <a:ext cx="1301179" cy="390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dirty="0">
                <a:solidFill>
                  <a:srgbClr val="D44A62"/>
                </a:solidFill>
              </a:rPr>
              <a:t>根元素</a:t>
            </a:r>
            <a:endParaRPr lang="en-US" altLang="zh-TW" i="0" dirty="0">
              <a:solidFill>
                <a:srgbClr val="D44A6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34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0" grpId="0"/>
      <p:bldP spid="33" grpId="0"/>
      <p:bldP spid="2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zh-TW" altLang="en-US" dirty="0"/>
              <a:t>完善剛剛的檔案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7144" y="2682241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3043048" y="3448352"/>
            <a:ext cx="154096" cy="2861005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D5A166A-072A-4705-9797-ACF86776C43F}"/>
              </a:ext>
            </a:extLst>
          </p:cNvPr>
          <p:cNvSpPr txBox="1"/>
          <p:nvPr/>
        </p:nvSpPr>
        <p:spPr>
          <a:xfrm>
            <a:off x="3554265" y="4502224"/>
            <a:ext cx="4071827" cy="1229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049497AE-B86D-4B21-A7B5-726B13B11029}"/>
              </a:ext>
            </a:extLst>
          </p:cNvPr>
          <p:cNvGrpSpPr/>
          <p:nvPr/>
        </p:nvGrpSpPr>
        <p:grpSpPr>
          <a:xfrm>
            <a:off x="3545114" y="3783843"/>
            <a:ext cx="2617933" cy="517138"/>
            <a:chOff x="3545114" y="3783843"/>
            <a:chExt cx="2617933" cy="517138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188D7D84-2B4A-4940-9312-82E176809157}"/>
                </a:ext>
              </a:extLst>
            </p:cNvPr>
            <p:cNvGrpSpPr/>
            <p:nvPr/>
          </p:nvGrpSpPr>
          <p:grpSpPr>
            <a:xfrm rot="5400000">
              <a:off x="4653011" y="3116821"/>
              <a:ext cx="172464" cy="1506507"/>
              <a:chOff x="793623" y="3188208"/>
              <a:chExt cx="178482" cy="1243584"/>
            </a:xfrm>
          </p:grpSpPr>
          <p:cxnSp>
            <p:nvCxnSpPr>
              <p:cNvPr id="18" name="直線接點 17">
                <a:extLst>
                  <a:ext uri="{FF2B5EF4-FFF2-40B4-BE49-F238E27FC236}">
                    <a16:creationId xmlns:a16="http://schemas.microsoft.com/office/drawing/2014/main" id="{D54FB23B-A82F-4EE8-A80C-22FEE2103DC6}"/>
                  </a:ext>
                </a:extLst>
              </p:cNvPr>
              <p:cNvCxnSpPr/>
              <p:nvPr/>
            </p:nvCxnSpPr>
            <p:spPr>
              <a:xfrm flipH="1">
                <a:off x="804672" y="3188208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9A524D1D-04C7-4F4B-8E09-989A3C81279F}"/>
                  </a:ext>
                </a:extLst>
              </p:cNvPr>
              <p:cNvCxnSpPr/>
              <p:nvPr/>
            </p:nvCxnSpPr>
            <p:spPr>
              <a:xfrm>
                <a:off x="829052" y="3188208"/>
                <a:ext cx="0" cy="1243584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>
                <a:extLst>
                  <a:ext uri="{FF2B5EF4-FFF2-40B4-BE49-F238E27FC236}">
                    <a16:creationId xmlns:a16="http://schemas.microsoft.com/office/drawing/2014/main" id="{D0953719-A742-484D-BF06-EC80E7DF6A41}"/>
                  </a:ext>
                </a:extLst>
              </p:cNvPr>
              <p:cNvCxnSpPr/>
              <p:nvPr/>
            </p:nvCxnSpPr>
            <p:spPr>
              <a:xfrm flipH="1">
                <a:off x="793623" y="4410837"/>
                <a:ext cx="167433" cy="0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E9645A7-1082-48C8-8C32-60783F97B7ED}"/>
                </a:ext>
              </a:extLst>
            </p:cNvPr>
            <p:cNvSpPr txBox="1"/>
            <p:nvPr/>
          </p:nvSpPr>
          <p:spPr>
            <a:xfrm>
              <a:off x="3545114" y="3891945"/>
              <a:ext cx="2617933" cy="4090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lnSpc>
                  <a:spcPts val="2500"/>
                </a:lnSpc>
                <a:buNone/>
              </a:pPr>
              <a:r>
                <a:rPr lang="en-US" altLang="zh-TW" sz="2400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</a:rPr>
                <a:t>&lt;head&gt; &lt;/head&gt;</a:t>
              </a:r>
            </a:p>
          </p:txBody>
        </p: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04801" y="2019614"/>
            <a:ext cx="1668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18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B327537-C21F-4C64-AF69-9CB4DCB03E1A}"/>
              </a:ext>
            </a:extLst>
          </p:cNvPr>
          <p:cNvSpPr txBox="1"/>
          <p:nvPr/>
        </p:nvSpPr>
        <p:spPr>
          <a:xfrm>
            <a:off x="4215438" y="4873009"/>
            <a:ext cx="3767775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&lt;h1&gt;hello world&lt;/h1&gt;</a:t>
            </a:r>
          </a:p>
        </p:txBody>
      </p:sp>
    </p:spTree>
    <p:extLst>
      <p:ext uri="{BB962C8B-B14F-4D97-AF65-F5344CB8AC3E}">
        <p14:creationId xmlns:p14="http://schemas.microsoft.com/office/powerpoint/2010/main" val="39784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C8D80D3C-1EB9-45B5-95F5-1C7FD3CB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398B257-4997-427B-A214-0A5EFFEF2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6680"/>
            <a:ext cx="12192000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0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1243727-683B-4F59-A465-7DFC2C93E7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851" b="50000"/>
          <a:stretch/>
        </p:blipFill>
        <p:spPr>
          <a:xfrm>
            <a:off x="1474280" y="970280"/>
            <a:ext cx="10120013" cy="423153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27E4AF2-FC3B-4826-BA88-972220BAD0B9}"/>
              </a:ext>
            </a:extLst>
          </p:cNvPr>
          <p:cNvSpPr/>
          <p:nvPr/>
        </p:nvSpPr>
        <p:spPr>
          <a:xfrm>
            <a:off x="1561830" y="970280"/>
            <a:ext cx="2437496" cy="42796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17363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289E8-586F-49FB-8956-F5EED9D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2814"/>
          </a:xfrm>
        </p:spPr>
        <p:txBody>
          <a:bodyPr/>
          <a:lstStyle/>
          <a:p>
            <a:r>
              <a:rPr lang="zh-TW" altLang="en-US" dirty="0"/>
              <a:t>完善剛剛的檔案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E9267E-31C1-4803-A5DF-D2013688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7144" y="2309432"/>
            <a:ext cx="4003751" cy="2239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&lt;html&gt;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</a:rPr>
              <a:t>&lt;/html&gt;</a:t>
            </a:r>
          </a:p>
          <a:p>
            <a:endParaRPr lang="zh-TW" altLang="en-US" sz="2800" dirty="0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412131C3-EAAC-43AD-96D2-B0A756416A9A}"/>
              </a:ext>
            </a:extLst>
          </p:cNvPr>
          <p:cNvGrpSpPr/>
          <p:nvPr/>
        </p:nvGrpSpPr>
        <p:grpSpPr>
          <a:xfrm>
            <a:off x="3043048" y="3448352"/>
            <a:ext cx="154096" cy="2861005"/>
            <a:chOff x="793623" y="3188208"/>
            <a:chExt cx="178482" cy="124358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69D0EEF-319E-42D1-AFC9-4DCADE247C62}"/>
                </a:ext>
              </a:extLst>
            </p:cNvPr>
            <p:cNvCxnSpPr/>
            <p:nvPr/>
          </p:nvCxnSpPr>
          <p:spPr>
            <a:xfrm flipH="1">
              <a:off x="804672" y="3188208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A6D14328-3610-40B4-9400-29036286D677}"/>
                </a:ext>
              </a:extLst>
            </p:cNvPr>
            <p:cNvCxnSpPr/>
            <p:nvPr/>
          </p:nvCxnSpPr>
          <p:spPr>
            <a:xfrm>
              <a:off x="829056" y="3188208"/>
              <a:ext cx="0" cy="12435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9166E8B4-EAF1-451C-9503-80D5897C034E}"/>
                </a:ext>
              </a:extLst>
            </p:cNvPr>
            <p:cNvCxnSpPr/>
            <p:nvPr/>
          </p:nvCxnSpPr>
          <p:spPr>
            <a:xfrm flipH="1">
              <a:off x="793623" y="4410837"/>
              <a:ext cx="167433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9D5A166A-072A-4705-9797-ACF86776C43F}"/>
              </a:ext>
            </a:extLst>
          </p:cNvPr>
          <p:cNvSpPr txBox="1"/>
          <p:nvPr/>
        </p:nvSpPr>
        <p:spPr>
          <a:xfrm>
            <a:off x="3554265" y="4502224"/>
            <a:ext cx="4071827" cy="1229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&lt;body&gt;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i="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&lt;/body&gt;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CE9645A7-1082-48C8-8C32-60783F97B7ED}"/>
              </a:ext>
            </a:extLst>
          </p:cNvPr>
          <p:cNvSpPr txBox="1"/>
          <p:nvPr/>
        </p:nvSpPr>
        <p:spPr>
          <a:xfrm>
            <a:off x="3545114" y="3407599"/>
            <a:ext cx="2617933" cy="1054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500"/>
              </a:lnSpc>
              <a:buNone/>
            </a:pPr>
            <a:r>
              <a:rPr lang="en-US" altLang="zh-TW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&lt;head&gt; </a:t>
            </a:r>
          </a:p>
          <a:p>
            <a:pPr marL="0" indent="0">
              <a:lnSpc>
                <a:spcPts val="2500"/>
              </a:lnSpc>
              <a:buNone/>
            </a:pPr>
            <a:endParaRPr lang="en-US" altLang="zh-TW" sz="240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500"/>
              </a:lnSpc>
              <a:buNone/>
            </a:pPr>
            <a:r>
              <a:rPr lang="en-US" altLang="zh-TW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&lt;/head&gt;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0DBB27A-1D3B-4D77-ABEE-799A07CE8FFC}"/>
              </a:ext>
            </a:extLst>
          </p:cNvPr>
          <p:cNvSpPr txBox="1"/>
          <p:nvPr/>
        </p:nvSpPr>
        <p:spPr>
          <a:xfrm>
            <a:off x="1304801" y="2019614"/>
            <a:ext cx="1668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* 必要的標籤</a:t>
            </a:r>
            <a:endParaRPr lang="en-US" altLang="zh-TW" sz="1800" b="1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B327537-C21F-4C64-AF69-9CB4DCB03E1A}"/>
              </a:ext>
            </a:extLst>
          </p:cNvPr>
          <p:cNvSpPr txBox="1"/>
          <p:nvPr/>
        </p:nvSpPr>
        <p:spPr>
          <a:xfrm>
            <a:off x="4215438" y="4873009"/>
            <a:ext cx="4343346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&lt;h1&gt; hello world &lt;/h1&gt;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1A8C316-2A42-4B19-86C1-6B57091E81E4}"/>
              </a:ext>
            </a:extLst>
          </p:cNvPr>
          <p:cNvSpPr txBox="1"/>
          <p:nvPr/>
        </p:nvSpPr>
        <p:spPr>
          <a:xfrm>
            <a:off x="4215438" y="3686753"/>
            <a:ext cx="5020002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&lt;title&gt; First Web &lt;/title&gt;</a:t>
            </a:r>
          </a:p>
        </p:txBody>
      </p:sp>
    </p:spTree>
    <p:extLst>
      <p:ext uri="{BB962C8B-B14F-4D97-AF65-F5344CB8AC3E}">
        <p14:creationId xmlns:p14="http://schemas.microsoft.com/office/powerpoint/2010/main" val="202226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362F7C-426E-4240-B9DA-DF42EE353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929A2E-AA89-47D8-9A00-1EA62A946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&lt;!-- This is a comment --&gt;</a:t>
            </a:r>
          </a:p>
          <a:p>
            <a:r>
              <a:rPr lang="en-US" altLang="zh-TW" dirty="0">
                <a:solidFill>
                  <a:srgbClr val="008000"/>
                </a:solidFill>
              </a:rPr>
              <a:t>Ctrl + 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22977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95C6F-0033-43B9-BD35-CABC90A0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451805" cy="792126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不是已經是</a:t>
            </a:r>
            <a:r>
              <a:rPr lang="en-US" altLang="zh-TW" dirty="0"/>
              <a:t>.html</a:t>
            </a:r>
            <a:r>
              <a:rPr lang="zh-TW" altLang="en-US" dirty="0"/>
              <a:t>檔嗎</a:t>
            </a:r>
            <a:r>
              <a:rPr lang="en-US" altLang="zh-TW" dirty="0"/>
              <a:t>?</a:t>
            </a:r>
            <a:r>
              <a:rPr lang="zh-TW" altLang="en-US" dirty="0"/>
              <a:t> 為什麼還要寫宣告</a:t>
            </a:r>
            <a:r>
              <a:rPr lang="en-US" altLang="zh-TW" dirty="0"/>
              <a:t>?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B2C031-3822-4CEB-9360-AA5F85B02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因為</a:t>
            </a:r>
            <a:r>
              <a:rPr lang="en-US" altLang="zh-TW" dirty="0"/>
              <a:t>html</a:t>
            </a:r>
            <a:r>
              <a:rPr lang="zh-TW" altLang="en-US" dirty="0"/>
              <a:t>有很多版本，每個宣告方式不一樣</a:t>
            </a:r>
            <a:endParaRPr lang="en-US" altLang="zh-TW" dirty="0"/>
          </a:p>
          <a:p>
            <a:r>
              <a:rPr lang="en-US" altLang="zh-TW" dirty="0"/>
              <a:t>Html4.01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&lt;!DOCTYPE HTML PUBLIC "-//W3C//DTD HTML 4.01//EN" "http://www.w3.org/TR/html4/strict.dtd"&gt;</a:t>
            </a:r>
          </a:p>
          <a:p>
            <a:r>
              <a:rPr lang="en-US" altLang="zh-TW" dirty="0"/>
              <a:t>Html5</a:t>
            </a:r>
          </a:p>
          <a:p>
            <a:pPr lvl="1"/>
            <a:r>
              <a:rPr lang="en-US" altLang="zh-TW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r>
              <a:rPr lang="zh-TW" altLang="en-US" b="0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瀏覽器會依照第一行的宣告，知道要用什麼版本去解讀</a:t>
            </a:r>
            <a:endParaRPr lang="en-US" altLang="zh-TW" b="0" i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69521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EE19FB-D2AF-4F2F-8218-85E5D05E8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68680"/>
          </a:xfrm>
        </p:spPr>
        <p:txBody>
          <a:bodyPr/>
          <a:lstStyle/>
          <a:p>
            <a:r>
              <a:rPr lang="zh-TW" altLang="en-US" b="1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典型</a:t>
            </a:r>
            <a:r>
              <a:rPr lang="zh-TW" altLang="en-US" b="0" i="0" dirty="0">
                <a:solidFill>
                  <a:srgbClr val="333333"/>
                </a:solidFill>
                <a:effectLst/>
                <a:latin typeface="Helvetica Neue"/>
                <a:hlinkClick r:id="rId3"/>
              </a:rPr>
              <a:t>主體架構</a:t>
            </a:r>
            <a:endParaRPr lang="zh-TW" altLang="en-US" dirty="0"/>
          </a:p>
        </p:txBody>
      </p:sp>
      <p:pic>
        <p:nvPicPr>
          <p:cNvPr id="2052" name="Picture 4" descr="Semantic Elements">
            <a:extLst>
              <a:ext uri="{FF2B5EF4-FFF2-40B4-BE49-F238E27FC236}">
                <a16:creationId xmlns:a16="http://schemas.microsoft.com/office/drawing/2014/main" id="{8120B56B-C30C-466F-8DD3-859D2C507C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8446" y="1777999"/>
            <a:ext cx="4717394" cy="4729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762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7797A86-8B42-4FB4-A284-172A4875C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720" y="683171"/>
            <a:ext cx="11530899" cy="5714161"/>
          </a:xfrm>
          <a:prstGeom prst="rect">
            <a:avLst/>
          </a:prstGeo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42DAB6DB-70ED-4553-A56E-2FC391CB2472}"/>
              </a:ext>
            </a:extLst>
          </p:cNvPr>
          <p:cNvSpPr/>
          <p:nvPr/>
        </p:nvSpPr>
        <p:spPr>
          <a:xfrm>
            <a:off x="346841" y="651641"/>
            <a:ext cx="11645462" cy="536028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8885E41-DCAE-4CCA-AD26-711C202E8236}"/>
              </a:ext>
            </a:extLst>
          </p:cNvPr>
          <p:cNvSpPr/>
          <p:nvPr/>
        </p:nvSpPr>
        <p:spPr>
          <a:xfrm>
            <a:off x="346841" y="1219198"/>
            <a:ext cx="1849821" cy="5178133"/>
          </a:xfrm>
          <a:prstGeom prst="roundRect">
            <a:avLst>
              <a:gd name="adj" fmla="val 5303"/>
            </a:avLst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2029522-EF7B-4D78-9547-5D3A809B5BCA}"/>
              </a:ext>
            </a:extLst>
          </p:cNvPr>
          <p:cNvSpPr/>
          <p:nvPr/>
        </p:nvSpPr>
        <p:spPr>
          <a:xfrm>
            <a:off x="2293541" y="1250729"/>
            <a:ext cx="9551618" cy="5178133"/>
          </a:xfrm>
          <a:prstGeom prst="roundRect">
            <a:avLst>
              <a:gd name="adj" fmla="val 635"/>
            </a:avLst>
          </a:prstGeom>
          <a:noFill/>
          <a:ln w="381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1225207-9648-4BC7-AA01-F77E5BEBF606}"/>
              </a:ext>
            </a:extLst>
          </p:cNvPr>
          <p:cNvSpPr txBox="1"/>
          <p:nvPr/>
        </p:nvSpPr>
        <p:spPr>
          <a:xfrm>
            <a:off x="4046483" y="199058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header</a:t>
            </a:r>
            <a:endParaRPr lang="zh-TW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B4C7127-AD73-45B9-A669-329628AEFE64}"/>
              </a:ext>
            </a:extLst>
          </p:cNvPr>
          <p:cNvSpPr txBox="1"/>
          <p:nvPr/>
        </p:nvSpPr>
        <p:spPr>
          <a:xfrm>
            <a:off x="809297" y="6291589"/>
            <a:ext cx="210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nav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ED019D3-AEF7-46D6-9094-D1D986DAD1ED}"/>
              </a:ext>
            </a:extLst>
          </p:cNvPr>
          <p:cNvSpPr txBox="1"/>
          <p:nvPr/>
        </p:nvSpPr>
        <p:spPr>
          <a:xfrm>
            <a:off x="3373822" y="6334780"/>
            <a:ext cx="210206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</a:rPr>
              <a:t>main</a:t>
            </a:r>
            <a:endParaRPr lang="zh-TW" altLang="en-US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F9F928F-D85E-4511-83E0-3EA25AA14DDB}"/>
              </a:ext>
            </a:extLst>
          </p:cNvPr>
          <p:cNvSpPr/>
          <p:nvPr/>
        </p:nvSpPr>
        <p:spPr>
          <a:xfrm>
            <a:off x="2293541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F9470114-4662-4C2E-81BE-6EA347BDDEA6}"/>
              </a:ext>
            </a:extLst>
          </p:cNvPr>
          <p:cNvSpPr/>
          <p:nvPr/>
        </p:nvSpPr>
        <p:spPr>
          <a:xfrm>
            <a:off x="4692185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A548967D-BBC8-4A03-B1AB-E5BF9839280B}"/>
              </a:ext>
            </a:extLst>
          </p:cNvPr>
          <p:cNvSpPr/>
          <p:nvPr/>
        </p:nvSpPr>
        <p:spPr>
          <a:xfrm>
            <a:off x="7090829" y="1313527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CF1C5D7-BC74-4AA0-85BD-47E6A44CA174}"/>
              </a:ext>
            </a:extLst>
          </p:cNvPr>
          <p:cNvSpPr/>
          <p:nvPr/>
        </p:nvSpPr>
        <p:spPr>
          <a:xfrm>
            <a:off x="9467994" y="1313526"/>
            <a:ext cx="2301765" cy="1965435"/>
          </a:xfrm>
          <a:prstGeom prst="roundRect">
            <a:avLst>
              <a:gd name="adj" fmla="val 4368"/>
            </a:avLst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F223B71-F050-4A9F-A6ED-1AEE11BF6509}"/>
              </a:ext>
            </a:extLst>
          </p:cNvPr>
          <p:cNvSpPr txBox="1"/>
          <p:nvPr/>
        </p:nvSpPr>
        <p:spPr>
          <a:xfrm>
            <a:off x="3048000" y="3246961"/>
            <a:ext cx="22281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dirty="0">
                <a:solidFill>
                  <a:schemeClr val="accent5">
                    <a:lumMod val="75000"/>
                  </a:schemeClr>
                </a:solidFill>
              </a:rPr>
              <a:t>article</a:t>
            </a:r>
            <a:endParaRPr lang="zh-TW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8488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EF399F-01D1-4330-86E1-A7BEBB828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認識基本標籤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9C0DEB-034C-4EDB-94EC-60FA871978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81934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74960" cy="1485900"/>
          </a:xfrm>
        </p:spPr>
        <p:txBody>
          <a:bodyPr/>
          <a:lstStyle/>
          <a:p>
            <a:r>
              <a:rPr lang="zh-TW" altLang="en-US" dirty="0"/>
              <a:t>區塊容器</a:t>
            </a:r>
            <a:r>
              <a:rPr lang="en-US" altLang="zh-TW" dirty="0"/>
              <a:t>&lt;div&gt;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700796" cy="316567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當作容器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(container) (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一個一個盒子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)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–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 最常使用</a:t>
            </a:r>
            <a:endParaRPr lang="en-US" altLang="zh-TW" sz="2800" b="0" i="0" dirty="0">
              <a:solidFill>
                <a:srgbClr val="333333"/>
              </a:solidFill>
              <a:effectLst/>
              <a:latin typeface="Noto Sans TC"/>
            </a:endParaRPr>
          </a:p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將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HTML 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文件的內容整理出不同獨立區塊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(block)-</a:t>
            </a:r>
            <a:r>
              <a:rPr lang="zh-TW" altLang="en-US" sz="2800" i="0" dirty="0">
                <a:solidFill>
                  <a:srgbClr val="333333"/>
                </a:solidFill>
                <a:latin typeface="Noto Sans TC"/>
              </a:rPr>
              <a:t>自動換行</a:t>
            </a:r>
            <a:endParaRPr lang="en-US" altLang="zh-TW" sz="2800" i="0" dirty="0">
              <a:solidFill>
                <a:srgbClr val="333333"/>
              </a:solidFill>
              <a:latin typeface="Noto Sans TC"/>
            </a:endParaRPr>
          </a:p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用途是方便給 </a:t>
            </a:r>
            <a:r>
              <a:rPr lang="en-US" altLang="zh-TW" sz="2800" b="0" i="0" dirty="0">
                <a:solidFill>
                  <a:srgbClr val="333333"/>
                </a:solidFill>
                <a:effectLst/>
                <a:latin typeface="Noto Sans TC"/>
              </a:rPr>
              <a:t>CSS 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做樣式排版或方便給 </a:t>
            </a:r>
            <a:r>
              <a:rPr lang="en-US" altLang="zh-TW" sz="2800" b="0" i="0" u="none" strike="noStrike" dirty="0">
                <a:solidFill>
                  <a:srgbClr val="256FC7"/>
                </a:solidFill>
                <a:effectLst/>
                <a:latin typeface="Noto Sans TC"/>
                <a:hlinkClick r:id="rId2"/>
              </a:rPr>
              <a:t>JavaScript</a:t>
            </a: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 做互動操作</a:t>
            </a:r>
            <a:endParaRPr lang="en-US" altLang="zh-TW" sz="2800" b="0" i="0" dirty="0">
              <a:solidFill>
                <a:srgbClr val="333333"/>
              </a:solidFill>
              <a:effectLst/>
              <a:latin typeface="Noto Sans TC"/>
            </a:endParaRPr>
          </a:p>
          <a:p>
            <a:pPr>
              <a:lnSpc>
                <a:spcPct val="150000"/>
              </a:lnSpc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Noto Sans TC"/>
              </a:rPr>
              <a:t>沒任何特殊意義</a:t>
            </a:r>
            <a:endParaRPr lang="zh-TW" altLang="en-US" sz="2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E85C63D-1FFC-48D3-A69A-83DE7515D8A3}"/>
              </a:ext>
            </a:extLst>
          </p:cNvPr>
          <p:cNvSpPr txBox="1"/>
          <p:nvPr/>
        </p:nvSpPr>
        <p:spPr>
          <a:xfrm>
            <a:off x="1794076" y="5802868"/>
            <a:ext cx="4109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dirty="0">
                <a:solidFill>
                  <a:srgbClr val="333333"/>
                </a:solidFill>
                <a:latin typeface="Noto Sans T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亂文</a:t>
            </a:r>
            <a:r>
              <a:rPr lang="zh-TW" altLang="en-US" sz="1800" dirty="0">
                <a:solidFill>
                  <a:srgbClr val="333333"/>
                </a:solidFill>
                <a:latin typeface="Noto Sans TC"/>
              </a:rPr>
              <a:t> </a:t>
            </a:r>
            <a:r>
              <a:rPr lang="en-US" altLang="zh-TW" sz="1800" dirty="0" err="1">
                <a:solidFill>
                  <a:srgbClr val="333333"/>
                </a:solidFill>
                <a:latin typeface="Noto Sans TC"/>
              </a:rPr>
              <a:t>lipsum</a:t>
            </a:r>
            <a:endParaRPr lang="en-US" altLang="zh-TW" sz="1800" dirty="0">
              <a:solidFill>
                <a:srgbClr val="333333"/>
              </a:solidFill>
              <a:latin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12233607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21640"/>
            <a:ext cx="10474960" cy="14859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段落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&lt;p&gt;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387600"/>
            <a:ext cx="9601200" cy="3581400"/>
          </a:xfrm>
        </p:spPr>
        <p:txBody>
          <a:bodyPr/>
          <a:lstStyle/>
          <a:p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為一個區塊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(block)</a:t>
            </a:r>
          </a:p>
          <a:p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和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&lt;div&gt;</a:t>
            </a:r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的差別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: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	&lt;p&gt;</a:t>
            </a:r>
            <a:r>
              <a:rPr lang="zh-TW" altLang="en-US" sz="2800" dirty="0">
                <a:solidFill>
                  <a:srgbClr val="333333"/>
                </a:solidFill>
                <a:latin typeface="Noto Sans TC"/>
              </a:rPr>
              <a:t>有瀏覽器預設的</a:t>
            </a:r>
            <a:r>
              <a:rPr lang="en-US" altLang="zh-TW" sz="2800" dirty="0">
                <a:solidFill>
                  <a:srgbClr val="333333"/>
                </a:solidFill>
                <a:latin typeface="Noto Sans TC"/>
              </a:rPr>
              <a:t>margin</a:t>
            </a:r>
            <a:endParaRPr lang="zh-TW" altLang="en-US" sz="2800" dirty="0">
              <a:solidFill>
                <a:srgbClr val="333333"/>
              </a:solidFill>
              <a:latin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13929978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74960" cy="1485900"/>
          </a:xfrm>
        </p:spPr>
        <p:txBody>
          <a:bodyPr/>
          <a:lstStyle/>
          <a:p>
            <a:r>
              <a:rPr lang="zh-TW" altLang="en-US" dirty="0"/>
              <a:t>區塊容器</a:t>
            </a:r>
            <a:r>
              <a:rPr lang="en-US" altLang="zh-TW" dirty="0"/>
              <a:t>&lt;span&gt;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E009E9-F37C-46D6-9F10-EC25D2276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97440" cy="3581400"/>
          </a:xfrm>
        </p:spPr>
        <p:txBody>
          <a:bodyPr>
            <a:normAutofit/>
          </a:bodyPr>
          <a:lstStyle/>
          <a:p>
            <a:r>
              <a:rPr lang="zh-TW" altLang="en-US" sz="3200" i="0" dirty="0">
                <a:solidFill>
                  <a:schemeClr val="tx1"/>
                </a:solidFill>
              </a:rPr>
              <a:t>小區塊</a:t>
            </a:r>
            <a:endParaRPr lang="en-US" altLang="zh-TW" sz="3200" i="0" dirty="0">
              <a:solidFill>
                <a:schemeClr val="tx1"/>
              </a:solidFill>
            </a:endParaRPr>
          </a:p>
          <a:p>
            <a:r>
              <a:rPr lang="zh-TW" altLang="en-US" sz="2800" i="0" dirty="0">
                <a:solidFill>
                  <a:schemeClr val="tx1"/>
                </a:solidFill>
                <a:effectLst/>
                <a:latin typeface="Open Sans"/>
              </a:rPr>
              <a:t>行內元素</a:t>
            </a:r>
            <a:r>
              <a:rPr lang="zh-TW" altLang="en-US" sz="3200" i="0" dirty="0">
                <a:solidFill>
                  <a:schemeClr val="tx1"/>
                </a:solidFill>
                <a:effectLst/>
                <a:latin typeface="Open Sans"/>
              </a:rPr>
              <a:t>，不換行</a:t>
            </a:r>
            <a:endParaRPr lang="en-US" altLang="zh-TW" sz="3200" i="0" dirty="0">
              <a:solidFill>
                <a:schemeClr val="tx1"/>
              </a:solidFill>
              <a:effectLst/>
              <a:latin typeface="Open Sans"/>
            </a:endParaRPr>
          </a:p>
          <a:p>
            <a:r>
              <a:rPr lang="en-US" altLang="zh-TW" sz="3200" dirty="0">
                <a:solidFill>
                  <a:schemeClr val="tx1"/>
                </a:solidFill>
                <a:latin typeface="Open Sans"/>
              </a:rPr>
              <a:t>(</a:t>
            </a:r>
            <a:r>
              <a:rPr lang="zh-TW" altLang="en-US" sz="3200" dirty="0">
                <a:solidFill>
                  <a:schemeClr val="tx1"/>
                </a:solidFill>
                <a:latin typeface="Open Sans"/>
              </a:rPr>
              <a:t>改成</a:t>
            </a:r>
            <a:r>
              <a:rPr lang="en-US" altLang="zh-TW" sz="3200" dirty="0">
                <a:solidFill>
                  <a:schemeClr val="tx1"/>
                </a:solidFill>
                <a:latin typeface="Open Sans"/>
              </a:rPr>
              <a:t>div</a:t>
            </a:r>
            <a:r>
              <a:rPr lang="zh-TW" altLang="en-US" sz="3200" dirty="0">
                <a:solidFill>
                  <a:schemeClr val="tx1"/>
                </a:solidFill>
                <a:latin typeface="Open Sans"/>
              </a:rPr>
              <a:t>看看</a:t>
            </a:r>
            <a:r>
              <a:rPr lang="en-US" altLang="zh-TW" sz="3200" dirty="0">
                <a:solidFill>
                  <a:schemeClr val="tx1"/>
                </a:solidFill>
                <a:latin typeface="Open Sans"/>
              </a:rPr>
              <a:t>)</a:t>
            </a:r>
            <a:endParaRPr lang="en-US" altLang="zh-TW" sz="3200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4112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8E708D-8181-49BE-8994-EBFD40A0B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為什麼要有網頁</a:t>
            </a:r>
            <a:r>
              <a:rPr lang="en-US" altLang="zh-TW" dirty="0"/>
              <a:t>/</a:t>
            </a:r>
            <a:r>
              <a:rPr lang="zh-TW" altLang="en-US" dirty="0"/>
              <a:t>設計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17BEB4F-B58E-4D7C-B799-3D1DD6CD4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09535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7878E-1CDD-4A58-AB56-07937A3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04520"/>
            <a:ext cx="9601200" cy="14859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照片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TW" sz="4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img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  <a:r>
              <a:rPr lang="zh-TW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、超連結</a:t>
            </a:r>
            <a:r>
              <a:rPr lang="en-US" altLang="zh-TW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&lt;a&gt;</a:t>
            </a:r>
            <a:endParaRPr lang="zh-TW" alt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75DC86A-08BE-4765-83CD-9B4C4246C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820400" cy="3581400"/>
          </a:xfrm>
        </p:spPr>
        <p:txBody>
          <a:bodyPr>
            <a:normAutofit lnSpcReduction="10000"/>
          </a:bodyPr>
          <a:lstStyle/>
          <a:p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sz="3600" b="0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3600" b="0" dirty="0" err="1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zh-TW" altLang="en-US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檔案位置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網址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alt="</a:t>
            </a:r>
            <a:r>
              <a:rPr lang="zh-TW" altLang="en-US" sz="3200" b="0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替代文字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lvl="1">
              <a:lnSpc>
                <a:spcPct val="150000"/>
              </a:lnSpc>
            </a:pPr>
            <a:r>
              <a:rPr lang="zh-TW" altLang="en-US" sz="2400" i="0" dirty="0">
                <a:solidFill>
                  <a:schemeClr val="bg2">
                    <a:lumMod val="25000"/>
                  </a:schemeClr>
                </a:solidFill>
              </a:rPr>
              <a:t>少數不用結尾的標籤</a:t>
            </a:r>
            <a:endParaRPr lang="en-US" altLang="zh-TW" sz="2400" i="0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src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="images/facebook.png" alt="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facebook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"&gt;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src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="https://i.imgur.com/2oTquxi.png" alt="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</a:rPr>
              <a:t>facebook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</a:rPr>
              <a:t>"&gt;</a:t>
            </a:r>
          </a:p>
          <a:p>
            <a:endParaRPr lang="en-US" altLang="zh-TW" sz="36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&lt;a </a:t>
            </a:r>
            <a:r>
              <a:rPr lang="en-US" altLang="zh-TW" sz="3600" dirty="0">
                <a:solidFill>
                  <a:schemeClr val="accent6">
                    <a:lumMod val="75000"/>
                  </a:schemeClr>
                </a:solidFill>
              </a:rPr>
              <a:t>href=</a:t>
            </a:r>
            <a:r>
              <a:rPr lang="en-US" altLang="zh-TW" sz="36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TW" altLang="en-US" sz="3600" dirty="0">
                <a:solidFill>
                  <a:schemeClr val="accent5">
                    <a:lumMod val="75000"/>
                  </a:schemeClr>
                </a:solidFill>
              </a:rPr>
              <a:t>網址</a:t>
            </a:r>
            <a:r>
              <a:rPr lang="en-US" altLang="zh-TW" sz="36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&gt;</a:t>
            </a:r>
            <a:r>
              <a:rPr lang="zh-TW" altLang="en-US" sz="3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zh-TW" sz="3600" dirty="0">
                <a:solidFill>
                  <a:schemeClr val="accent5">
                    <a:lumMod val="75000"/>
                  </a:schemeClr>
                </a:solidFill>
              </a:rPr>
              <a:t>&lt;/a&gt;</a:t>
            </a:r>
          </a:p>
          <a:p>
            <a:pPr lvl="1"/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&lt;a href="https://www.youtube.com/"&gt;go to </a:t>
            </a:r>
            <a:r>
              <a:rPr lang="en-US" altLang="zh-TW" i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youtube</a:t>
            </a:r>
            <a:r>
              <a:rPr lang="en-US" altLang="zh-TW" i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&lt;/a&gt;</a:t>
            </a:r>
            <a:endParaRPr lang="en-US" altLang="zh-TW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TW" sz="36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6449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F2A304-B3EC-4F9E-9D2E-C864C80C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&lt;ul&gt;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&lt;li&gt;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ol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A67928-E71E-4AE4-8A42-683501006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&lt;ul&gt;</a:t>
            </a: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zh-TW" altLang="en-US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無順序的項目符號清單</a:t>
            </a:r>
            <a:endParaRPr lang="en-US" altLang="zh-TW" b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ol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-&gt;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zh-TW" altLang="en-US" dirty="0">
                <a:solidFill>
                  <a:schemeClr val="accent5">
                    <a:lumMod val="50000"/>
                  </a:schemeClr>
                </a:solidFill>
              </a:rPr>
              <a:t>有</a:t>
            </a:r>
            <a:r>
              <a:rPr lang="zh-TW" altLang="en-US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順序的項目符號清單</a:t>
            </a:r>
            <a:endParaRPr lang="it-IT" altLang="zh-TW" b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&lt;ul&gt;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&lt;li&gt;test1&lt;/li&gt;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&lt;li&gt;test2&lt;/li&gt;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&lt;li&gt;test3&lt;/li&gt;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&lt;li&gt;test4&lt;/li&gt;</a:t>
            </a:r>
          </a:p>
          <a:p>
            <a:pPr marL="0" indent="0">
              <a:buNone/>
            </a:pPr>
            <a:r>
              <a:rPr lang="it-IT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&lt;/ul&gt;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603864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CE68A3-301B-42E4-9240-35820448C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換行</a:t>
            </a:r>
            <a:r>
              <a:rPr lang="en-US" altLang="zh-TW" dirty="0"/>
              <a:t>&lt;</a:t>
            </a:r>
            <a:r>
              <a:rPr lang="en-US" altLang="zh-TW" dirty="0" err="1"/>
              <a:t>br</a:t>
            </a:r>
            <a:r>
              <a:rPr lang="en-US" altLang="zh-TW" dirty="0"/>
              <a:t>&gt;</a:t>
            </a:r>
            <a:r>
              <a:rPr lang="zh-TW" altLang="en-US" dirty="0"/>
              <a:t>、水平線</a:t>
            </a:r>
            <a:r>
              <a:rPr lang="en-US" altLang="zh-TW" dirty="0"/>
              <a:t>&lt;</a:t>
            </a:r>
            <a:r>
              <a:rPr lang="en-US" altLang="zh-TW" dirty="0" err="1"/>
              <a:t>hr</a:t>
            </a:r>
            <a:r>
              <a:rPr lang="en-US" altLang="zh-TW" dirty="0"/>
              <a:t>&gt;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D12D30-FE34-4543-963E-F5CB69D5D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空元素</a:t>
            </a:r>
          </a:p>
        </p:txBody>
      </p:sp>
    </p:spTree>
    <p:extLst>
      <p:ext uri="{BB962C8B-B14F-4D97-AF65-F5344CB8AC3E}">
        <p14:creationId xmlns:p14="http://schemas.microsoft.com/office/powerpoint/2010/main" val="18337658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CCF652-A37B-4F0C-B564-E4F55BE3E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1267880-52DC-47DA-AF58-B16B3ADFDE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81818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CB34A6-CE59-4306-B5CC-E053DE55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800000"/>
                </a:solidFill>
                <a:effectLst/>
                <a:latin typeface="poppins"/>
              </a:rPr>
              <a:t>CSS</a:t>
            </a: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（</a:t>
            </a:r>
            <a:r>
              <a:rPr lang="en-US" altLang="zh-TW" b="0" i="0" dirty="0">
                <a:solidFill>
                  <a:srgbClr val="800000"/>
                </a:solidFill>
                <a:effectLst/>
                <a:latin typeface="poppins"/>
              </a:rPr>
              <a:t>Cascading Style Sheets</a:t>
            </a:r>
            <a:r>
              <a:rPr lang="zh-TW" altLang="en-US" b="0" i="0" dirty="0">
                <a:solidFill>
                  <a:srgbClr val="800000"/>
                </a:solidFill>
                <a:effectLst/>
                <a:latin typeface="poppins"/>
              </a:rPr>
              <a:t>）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16DA9D-B69F-4DCC-947E-177CDF0529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7888147" cy="1007887"/>
          </a:xfrm>
        </p:spPr>
        <p:txBody>
          <a:bodyPr/>
          <a:lstStyle/>
          <a:p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修改字體樣式、顏色、網頁背景、動畫、 </a:t>
            </a:r>
            <a:r>
              <a:rPr lang="en-US" altLang="zh-TW" sz="2600" dirty="0">
                <a:solidFill>
                  <a:srgbClr val="333333"/>
                </a:solidFill>
                <a:latin typeface="Noto Sans TC"/>
              </a:rPr>
              <a:t>3D </a:t>
            </a:r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效果</a:t>
            </a:r>
            <a:endParaRPr lang="en-US" altLang="zh-TW" sz="2600" dirty="0">
              <a:solidFill>
                <a:srgbClr val="333333"/>
              </a:solidFill>
              <a:latin typeface="Noto Sans TC"/>
            </a:endParaRPr>
          </a:p>
          <a:p>
            <a:r>
              <a:rPr lang="zh-TW" altLang="en-US" sz="2600" dirty="0">
                <a:solidFill>
                  <a:srgbClr val="333333"/>
                </a:solidFill>
                <a:latin typeface="Noto Sans TC"/>
              </a:rPr>
              <a:t>增添設計感的工具。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16219BF-BF69-45EE-8092-AFA439226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721" y="2916820"/>
            <a:ext cx="6630727" cy="374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6717C8F3-FA12-4A3B-AFE9-535C3E0E52D3}"/>
              </a:ext>
            </a:extLst>
          </p:cNvPr>
          <p:cNvSpPr txBox="1"/>
          <p:nvPr/>
        </p:nvSpPr>
        <p:spPr>
          <a:xfrm>
            <a:off x="8502569" y="3526250"/>
            <a:ext cx="2902352" cy="1703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選擇器（</a:t>
            </a:r>
            <a:r>
              <a:rPr lang="en-US" altLang="zh-TW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Selector</a:t>
            </a: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）</a:t>
            </a:r>
            <a:endParaRPr lang="en-US" altLang="zh-TW" b="1" i="0" dirty="0">
              <a:solidFill>
                <a:schemeClr val="accent5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宣告（</a:t>
            </a:r>
            <a:r>
              <a:rPr lang="en-US" altLang="zh-TW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Declaration</a:t>
            </a: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）</a:t>
            </a:r>
            <a:endParaRPr lang="en-US" altLang="zh-TW" b="1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屬性 </a:t>
            </a:r>
            <a:r>
              <a:rPr lang="en-US" altLang="zh-TW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(Properties)</a:t>
            </a:r>
          </a:p>
          <a:p>
            <a:pPr>
              <a:lnSpc>
                <a:spcPct val="150000"/>
              </a:lnSpc>
            </a:pPr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屬性值 </a:t>
            </a:r>
            <a:r>
              <a:rPr lang="en-US" altLang="zh-TW" b="1" i="0" dirty="0"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(Property value)</a:t>
            </a:r>
            <a:endParaRPr lang="zh-TW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583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ABA14-C24E-4827-938E-704AC43A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</a:t>
            </a:r>
            <a:r>
              <a:rPr lang="zh-TW" altLang="en-US" dirty="0"/>
              <a:t>有三種呈現方式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A06BAC-DF7C-4803-A19E-D37AD768B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30957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sz="2800" b="0" i="0" dirty="0">
                <a:solidFill>
                  <a:srgbClr val="333333"/>
                </a:solidFill>
                <a:effectLst/>
                <a:latin typeface="Helvetica Neue"/>
              </a:rPr>
              <a:t>Inline style – </a:t>
            </a:r>
            <a:r>
              <a:rPr lang="zh-TW" altLang="en-US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權重最高</a:t>
            </a:r>
            <a:endParaRPr lang="en-US" altLang="zh-TW" sz="2800" b="1" i="0" dirty="0">
              <a:solidFill>
                <a:schemeClr val="accent6">
                  <a:lumMod val="75000"/>
                </a:schemeClr>
              </a:solidFill>
              <a:effectLst/>
              <a:latin typeface="Helvetica Neue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800" dirty="0"/>
              <a:t>在文件</a:t>
            </a:r>
            <a:r>
              <a:rPr lang="en-US" altLang="zh-TW" sz="2800" dirty="0"/>
              <a:t>&lt;head&gt;&lt;/head&gt;</a:t>
            </a:r>
            <a:r>
              <a:rPr lang="zh-TW" altLang="en-US" sz="2800" dirty="0"/>
              <a:t>裡使用</a:t>
            </a:r>
            <a:r>
              <a:rPr lang="en-US" altLang="zh-TW" sz="2800" dirty="0"/>
              <a:t>&lt;style&gt;&lt;/style&gt;</a:t>
            </a:r>
            <a:r>
              <a:rPr lang="zh-TW" altLang="en-US" sz="2800" dirty="0"/>
              <a:t>定義</a:t>
            </a:r>
            <a:endParaRPr lang="en-US" altLang="zh-TW" sz="28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獨立檔案、資料夾 </a:t>
            </a:r>
            <a:r>
              <a:rPr lang="en-US" altLang="zh-TW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(</a:t>
            </a:r>
            <a:r>
              <a:rPr lang="zh-TW" altLang="en-US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實務上最常用</a:t>
            </a:r>
            <a:r>
              <a:rPr lang="en-US" altLang="zh-TW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Helvetica Neue"/>
              </a:rPr>
              <a:t>)</a:t>
            </a:r>
          </a:p>
          <a:p>
            <a:pPr marL="530352" lvl="1" indent="0">
              <a:buNone/>
            </a:pPr>
            <a:r>
              <a:rPr lang="en-US" altLang="zh-TW" sz="2400" i="0" dirty="0"/>
              <a:t>├── </a:t>
            </a:r>
            <a:r>
              <a:rPr lang="en-US" altLang="zh-TW" sz="2400" i="0" dirty="0" err="1"/>
              <a:t>css</a:t>
            </a:r>
            <a:r>
              <a:rPr lang="en-US" altLang="zh-TW" sz="2400" i="0" dirty="0"/>
              <a:t>/</a:t>
            </a:r>
          </a:p>
          <a:p>
            <a:pPr marL="530352" lvl="1" indent="0">
              <a:buNone/>
            </a:pPr>
            <a:r>
              <a:rPr lang="en-US" altLang="zh-TW" sz="2400" i="0" dirty="0"/>
              <a:t>|   └── style.css</a:t>
            </a:r>
          </a:p>
          <a:p>
            <a:pPr marL="530352" lvl="1" indent="0">
              <a:buNone/>
            </a:pPr>
            <a:r>
              <a:rPr lang="en-US" altLang="zh-TW" sz="2400" i="0" dirty="0"/>
              <a:t>└── index.html </a:t>
            </a:r>
            <a:endParaRPr lang="zh-TW" altLang="en-US" sz="2400" i="0" dirty="0"/>
          </a:p>
        </p:txBody>
      </p:sp>
    </p:spTree>
    <p:extLst>
      <p:ext uri="{BB962C8B-B14F-4D97-AF65-F5344CB8AC3E}">
        <p14:creationId xmlns:p14="http://schemas.microsoft.com/office/powerpoint/2010/main" val="295798269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F8301A-F10C-4C77-B128-4BBD63A72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inline style (</a:t>
            </a:r>
            <a:r>
              <a:rPr lang="zh-TW" altLang="en-US" dirty="0"/>
              <a:t>換文字的顏色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7775FF-C61C-46B4-9321-4CDBC3EE7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60855"/>
            <a:ext cx="10251440" cy="821690"/>
          </a:xfrm>
        </p:spPr>
        <p:txBody>
          <a:bodyPr/>
          <a:lstStyle/>
          <a:p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&lt;h1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style="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TW" sz="2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blueviolet</a:t>
            </a:r>
            <a:r>
              <a:rPr lang="en-US" altLang="zh-TW" sz="2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&gt;My First post&lt;/h1&gt;</a:t>
            </a:r>
          </a:p>
          <a:p>
            <a:endParaRPr lang="zh-TW" altLang="en-US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0E915A90-258B-43D6-8A08-854B8DABC345}"/>
              </a:ext>
            </a:extLst>
          </p:cNvPr>
          <p:cNvSpPr txBox="1">
            <a:spLocks/>
          </p:cNvSpPr>
          <p:nvPr/>
        </p:nvSpPr>
        <p:spPr>
          <a:xfrm>
            <a:off x="1371600" y="3333750"/>
            <a:ext cx="9601200" cy="8216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Consolas" panose="020B0609020204030204" pitchFamily="49" charset="0"/>
                <a:ea typeface="+mj-ea"/>
                <a:cs typeface="+mj-cs"/>
              </a:defRPr>
            </a:lvl1pPr>
          </a:lstStyle>
          <a:p>
            <a:r>
              <a:rPr lang="zh-TW" altLang="en-US" dirty="0"/>
              <a:t>試著換文字的大小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97DD1AAB-AE8F-43C0-9F9C-B7BD28834EDE}"/>
              </a:ext>
            </a:extLst>
          </p:cNvPr>
          <p:cNvGrpSpPr/>
          <p:nvPr/>
        </p:nvGrpSpPr>
        <p:grpSpPr>
          <a:xfrm>
            <a:off x="1371600" y="4307840"/>
            <a:ext cx="11033760" cy="822960"/>
            <a:chOff x="1371600" y="4307840"/>
            <a:chExt cx="11033760" cy="822960"/>
          </a:xfrm>
        </p:grpSpPr>
        <p:sp>
          <p:nvSpPr>
            <p:cNvPr id="5" name="內容版面配置區 2">
              <a:extLst>
                <a:ext uri="{FF2B5EF4-FFF2-40B4-BE49-F238E27FC236}">
                  <a16:creationId xmlns:a16="http://schemas.microsoft.com/office/drawing/2014/main" id="{8A6F7C2F-F72C-486D-8506-7A9739C35522}"/>
                </a:ext>
              </a:extLst>
            </p:cNvPr>
            <p:cNvSpPr txBox="1">
              <a:spLocks/>
            </p:cNvSpPr>
            <p:nvPr/>
          </p:nvSpPr>
          <p:spPr>
            <a:xfrm>
              <a:off x="1371600" y="4381500"/>
              <a:ext cx="11033760" cy="74930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84048" indent="-384048" algn="l" defTabSz="914400" rtl="0" eaLnBrk="1" latinLnBrk="0" hangingPunct="1">
                <a:lnSpc>
                  <a:spcPct val="94000"/>
                </a:lnSpc>
                <a:spcBef>
                  <a:spcPts val="10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20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1pPr>
              <a:lvl2pPr marL="9144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2000" i="1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2pPr>
              <a:lvl3pPr marL="13716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8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3pPr>
              <a:lvl4pPr marL="18288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800" i="1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4pPr>
              <a:lvl5pPr marL="22860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600" kern="1200" baseline="0">
                  <a:solidFill>
                    <a:schemeClr val="tx2"/>
                  </a:solidFill>
                  <a:latin typeface="Consolas" panose="020B0609020204030204" pitchFamily="49" charset="0"/>
                  <a:ea typeface="+mn-ea"/>
                  <a:cs typeface="+mn-cs"/>
                </a:defRPr>
              </a:lvl5pPr>
              <a:lvl6pPr marL="27432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600" i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32004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36576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–"/>
                <a:defRPr sz="1400" i="1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4114800" indent="-384048" algn="l" defTabSz="914400" rtl="0" eaLnBrk="1" latinLnBrk="0" hangingPunct="1">
                <a:lnSpc>
                  <a:spcPct val="94000"/>
                </a:lnSpc>
                <a:spcBef>
                  <a:spcPts val="500"/>
                </a:spcBef>
                <a:spcAft>
                  <a:spcPts val="200"/>
                </a:spcAft>
                <a:buFont typeface="Franklin Gothic Book" panose="020B0503020102020204" pitchFamily="34" charset="0"/>
                <a:buChar char="■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sz="2200" dirty="0">
                  <a:solidFill>
                    <a:schemeClr val="accent5">
                      <a:lumMod val="75000"/>
                    </a:schemeClr>
                  </a:solidFill>
                </a:rPr>
                <a:t>&lt;h1 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style=</a:t>
              </a:r>
              <a:r>
                <a:rPr lang="zh-TW" altLang="en-US" sz="2200" dirty="0">
                  <a:solidFill>
                    <a:schemeClr val="accent6">
                      <a:lumMod val="75000"/>
                    </a:schemeClr>
                  </a:solidFill>
                </a:rPr>
                <a:t> 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"</a:t>
              </a:r>
              <a:r>
                <a:rPr lang="en-US" altLang="zh-TW" sz="2200" dirty="0">
                  <a:solidFill>
                    <a:schemeClr val="accent4">
                      <a:lumMod val="75000"/>
                    </a:schemeClr>
                  </a:solidFill>
                </a:rPr>
                <a:t>color</a:t>
              </a:r>
              <a:r>
                <a:rPr lang="en-US" altLang="zh-TW" sz="2200" dirty="0">
                  <a:solidFill>
                    <a:srgbClr val="FF0000"/>
                  </a:solidFill>
                </a:rPr>
                <a:t>:</a:t>
              </a:r>
              <a:r>
                <a:rPr lang="en-US" altLang="zh-TW" sz="2200" dirty="0">
                  <a:solidFill>
                    <a:schemeClr val="accent2">
                      <a:lumMod val="75000"/>
                    </a:schemeClr>
                  </a:solidFill>
                </a:rPr>
                <a:t> </a:t>
              </a:r>
              <a:r>
                <a:rPr lang="en-US" altLang="zh-TW" sz="2200" dirty="0" err="1">
                  <a:solidFill>
                    <a:schemeClr val="accent2">
                      <a:lumMod val="75000"/>
                    </a:schemeClr>
                  </a:solidFill>
                </a:rPr>
                <a:t>blueviolet</a:t>
              </a:r>
              <a:r>
                <a:rPr lang="en-US" altLang="zh-TW" sz="2200" dirty="0">
                  <a:solidFill>
                    <a:srgbClr val="FF0000"/>
                  </a:solidFill>
                </a:rPr>
                <a:t>;</a:t>
              </a:r>
              <a:r>
                <a:rPr lang="en-US" altLang="zh-TW" sz="2200" b="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200" dirty="0">
                  <a:solidFill>
                    <a:schemeClr val="accent4">
                      <a:lumMod val="75000"/>
                    </a:schemeClr>
                  </a:solidFill>
                </a:rPr>
                <a:t>font-size:</a:t>
              </a:r>
              <a:r>
                <a:rPr lang="en-US" altLang="zh-TW" sz="2200" dirty="0">
                  <a:solidFill>
                    <a:schemeClr val="accent2">
                      <a:lumMod val="75000"/>
                    </a:schemeClr>
                  </a:solidFill>
                </a:rPr>
                <a:t>60px</a:t>
              </a:r>
              <a:r>
                <a:rPr lang="en-US" altLang="zh-TW" sz="2200" dirty="0">
                  <a:solidFill>
                    <a:srgbClr val="FF0000"/>
                  </a:solidFill>
                </a:rPr>
                <a:t>;</a:t>
              </a:r>
              <a:r>
                <a:rPr lang="en-US" altLang="zh-TW" sz="2200" dirty="0">
                  <a:solidFill>
                    <a:schemeClr val="accent6">
                      <a:lumMod val="75000"/>
                    </a:schemeClr>
                  </a:solidFill>
                </a:rPr>
                <a:t>"</a:t>
              </a:r>
              <a:r>
                <a:rPr lang="en-US" altLang="zh-TW" sz="2200" dirty="0">
                  <a:solidFill>
                    <a:schemeClr val="accent5">
                      <a:lumMod val="75000"/>
                    </a:schemeClr>
                  </a:solidFill>
                </a:rPr>
                <a:t>&gt;My First post&lt;/h1&gt;</a:t>
              </a:r>
            </a:p>
            <a:p>
              <a:endParaRPr lang="zh-TW" altLang="en-US" sz="2200" dirty="0"/>
            </a:p>
          </p:txBody>
        </p:sp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6AD3832A-5CBF-4FC3-AE69-A3039383946D}"/>
                </a:ext>
              </a:extLst>
            </p:cNvPr>
            <p:cNvSpPr/>
            <p:nvPr/>
          </p:nvSpPr>
          <p:spPr>
            <a:xfrm>
              <a:off x="6497320" y="4307840"/>
              <a:ext cx="2443480" cy="487680"/>
            </a:xfrm>
            <a:prstGeom prst="roundRect">
              <a:avLst/>
            </a:prstGeom>
            <a:noFill/>
            <a:ln w="3810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608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字方塊 39">
            <a:extLst>
              <a:ext uri="{FF2B5EF4-FFF2-40B4-BE49-F238E27FC236}">
                <a16:creationId xmlns:a16="http://schemas.microsoft.com/office/drawing/2014/main" id="{AAB65578-ACD3-4353-96C5-8E58735BF463}"/>
              </a:ext>
            </a:extLst>
          </p:cNvPr>
          <p:cNvSpPr txBox="1"/>
          <p:nvPr/>
        </p:nvSpPr>
        <p:spPr>
          <a:xfrm>
            <a:off x="8903826" y="4377267"/>
            <a:ext cx="314141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0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zh-TW" sz="20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	color: 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blueviolet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	font-size: 60px;</a:t>
            </a:r>
          </a:p>
          <a:p>
            <a:pPr marL="0" indent="0">
              <a:buNone/>
            </a:pPr>
            <a:r>
              <a:rPr lang="en-US" altLang="zh-TW" sz="2000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041AA9-534E-466B-8067-E86AFFD12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把</a:t>
            </a:r>
            <a:r>
              <a:rPr lang="en-US" altLang="zh-TW" dirty="0"/>
              <a:t>style</a:t>
            </a:r>
            <a:r>
              <a:rPr lang="zh-TW" altLang="en-US" dirty="0"/>
              <a:t>獨立出來</a:t>
            </a:r>
            <a:r>
              <a:rPr lang="en-US" altLang="zh-TW" sz="2800" dirty="0"/>
              <a:t>-</a:t>
            </a:r>
            <a:r>
              <a:rPr lang="zh-TW" altLang="en-US" sz="2800" dirty="0"/>
              <a:t>如何讓</a:t>
            </a:r>
            <a:r>
              <a:rPr lang="en-US" altLang="zh-TW" sz="2800" dirty="0"/>
              <a:t>html</a:t>
            </a:r>
            <a:r>
              <a:rPr lang="zh-TW" altLang="en-US" sz="2800" dirty="0"/>
              <a:t>標籤套上</a:t>
            </a:r>
            <a:r>
              <a:rPr lang="en-US" altLang="zh-TW" sz="2800" dirty="0" err="1"/>
              <a:t>css</a:t>
            </a:r>
            <a:r>
              <a:rPr lang="en-US" altLang="zh-TW" sz="2800" dirty="0"/>
              <a:t>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92B902-FF99-46B1-A8EF-B0CA8BDBD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822" y="2374619"/>
            <a:ext cx="4397022" cy="1403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&lt;p 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</a:rPr>
              <a:t>class="text"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    What is Lorem Ipsum?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&lt;/p&gt;</a:t>
            </a:r>
          </a:p>
          <a:p>
            <a:endParaRPr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97864DB6-376A-4731-A082-47BCBEBFD63A}"/>
              </a:ext>
            </a:extLst>
          </p:cNvPr>
          <p:cNvSpPr txBox="1">
            <a:spLocks/>
          </p:cNvSpPr>
          <p:nvPr/>
        </p:nvSpPr>
        <p:spPr>
          <a:xfrm>
            <a:off x="891822" y="4377267"/>
            <a:ext cx="3369733" cy="19111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.text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color:brown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  font-size:30px;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endParaRPr lang="zh-TW" altLang="en-US" sz="1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C5E49A9-C880-432A-9C31-0AC22253606A}"/>
              </a:ext>
            </a:extLst>
          </p:cNvPr>
          <p:cNvSpPr txBox="1"/>
          <p:nvPr/>
        </p:nvSpPr>
        <p:spPr>
          <a:xfrm>
            <a:off x="891823" y="1696453"/>
            <a:ext cx="2087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  </a:t>
            </a:r>
            <a:r>
              <a:rPr lang="en-US" altLang="zh-TW" sz="2000" dirty="0">
                <a:solidFill>
                  <a:srgbClr val="00B0F0"/>
                </a:solidFill>
                <a:latin typeface="Consolas" panose="020B0609020204030204" pitchFamily="49" charset="0"/>
              </a:rPr>
              <a:t>class</a:t>
            </a:r>
            <a:endParaRPr lang="zh-TW" altLang="en-US" sz="20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592E17B-EA0E-4578-B8F2-4F61F6099C04}"/>
              </a:ext>
            </a:extLst>
          </p:cNvPr>
          <p:cNvSpPr txBox="1"/>
          <p:nvPr/>
        </p:nvSpPr>
        <p:spPr>
          <a:xfrm>
            <a:off x="891823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F77A49-E531-4D4E-B21B-F4DDB4140194}"/>
              </a:ext>
            </a:extLst>
          </p:cNvPr>
          <p:cNvSpPr/>
          <p:nvPr/>
        </p:nvSpPr>
        <p:spPr>
          <a:xfrm>
            <a:off x="1371600" y="2281228"/>
            <a:ext cx="739423" cy="486035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E80D156F-DF4D-46FA-83C7-169EE03F49AD}"/>
              </a:ext>
            </a:extLst>
          </p:cNvPr>
          <p:cNvSpPr/>
          <p:nvPr/>
        </p:nvSpPr>
        <p:spPr>
          <a:xfrm>
            <a:off x="891823" y="4377267"/>
            <a:ext cx="237066" cy="304583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B8FC1B15-4BFB-4050-824A-84DEC94DF498}"/>
              </a:ext>
            </a:extLst>
          </p:cNvPr>
          <p:cNvSpPr txBox="1">
            <a:spLocks/>
          </p:cNvSpPr>
          <p:nvPr/>
        </p:nvSpPr>
        <p:spPr>
          <a:xfrm>
            <a:off x="5156501" y="2374619"/>
            <a:ext cx="4397022" cy="14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</a:t>
            </a:r>
            <a:r>
              <a:rPr lang="en-US" altLang="zh-TW" dirty="0" err="1">
                <a:solidFill>
                  <a:schemeClr val="accent5">
                    <a:lumMod val="50000"/>
                  </a:schemeClr>
                </a:solidFill>
              </a:rPr>
              <a:t>img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</a:t>
            </a: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id="logo"  </a:t>
            </a:r>
            <a:r>
              <a:rPr lang="en-US" altLang="zh-TW" dirty="0" err="1">
                <a:solidFill>
                  <a:schemeClr val="accent6">
                    <a:lumMod val="75000"/>
                  </a:schemeClr>
                </a:solidFill>
              </a:rPr>
              <a:t>src</a:t>
            </a: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=""</a:t>
            </a: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&gt;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   What is Lorem Ipsum?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&lt;/p&gt;</a:t>
            </a:r>
          </a:p>
          <a:p>
            <a:endParaRPr lang="zh-TW" altLang="en-US" dirty="0"/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E4273659-2F45-462F-9745-1C77697C5F3D}"/>
              </a:ext>
            </a:extLst>
          </p:cNvPr>
          <p:cNvSpPr txBox="1">
            <a:spLocks/>
          </p:cNvSpPr>
          <p:nvPr/>
        </p:nvSpPr>
        <p:spPr>
          <a:xfrm>
            <a:off x="5156502" y="4377267"/>
            <a:ext cx="2452210" cy="1323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#logo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    width:80%; 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</a:rPr>
              <a:t>}</a:t>
            </a:r>
          </a:p>
          <a:p>
            <a:endParaRPr lang="zh-TW" altLang="en-US" sz="18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4C38A27-3D60-44CE-A1BE-5FEB181019B5}"/>
              </a:ext>
            </a:extLst>
          </p:cNvPr>
          <p:cNvSpPr txBox="1"/>
          <p:nvPr/>
        </p:nvSpPr>
        <p:spPr>
          <a:xfrm>
            <a:off x="4808003" y="1696453"/>
            <a:ext cx="2610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 </a:t>
            </a:r>
            <a:r>
              <a:rPr lang="en-US" altLang="zh-TW" sz="2000" dirty="0">
                <a:solidFill>
                  <a:srgbClr val="00B0F0"/>
                </a:solidFill>
                <a:latin typeface="Consolas" panose="020B0609020204030204" pitchFamily="49" charset="0"/>
              </a:rPr>
              <a:t>id</a:t>
            </a:r>
            <a:endParaRPr lang="zh-TW" altLang="en-US" sz="20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21406ED7-5C01-4F28-B705-6E5D14851B53}"/>
              </a:ext>
            </a:extLst>
          </p:cNvPr>
          <p:cNvSpPr/>
          <p:nvPr/>
        </p:nvSpPr>
        <p:spPr>
          <a:xfrm>
            <a:off x="5935901" y="2334772"/>
            <a:ext cx="292178" cy="440501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0B36531B-5A26-40E5-AEA2-D376B82D02C0}"/>
              </a:ext>
            </a:extLst>
          </p:cNvPr>
          <p:cNvSpPr/>
          <p:nvPr/>
        </p:nvSpPr>
        <p:spPr>
          <a:xfrm>
            <a:off x="5190368" y="4377267"/>
            <a:ext cx="217010" cy="363998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34" name="內容版面配置區 2">
            <a:extLst>
              <a:ext uri="{FF2B5EF4-FFF2-40B4-BE49-F238E27FC236}">
                <a16:creationId xmlns:a16="http://schemas.microsoft.com/office/drawing/2014/main" id="{BA3D1C30-8883-4871-AA74-6A984CF477EB}"/>
              </a:ext>
            </a:extLst>
          </p:cNvPr>
          <p:cNvSpPr txBox="1">
            <a:spLocks/>
          </p:cNvSpPr>
          <p:nvPr/>
        </p:nvSpPr>
        <p:spPr>
          <a:xfrm>
            <a:off x="9059334" y="2374619"/>
            <a:ext cx="2022872" cy="14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&lt;h1&gt;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   hello word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TW" dirty="0">
                <a:solidFill>
                  <a:schemeClr val="accent5">
                    <a:lumMod val="50000"/>
                  </a:schemeClr>
                </a:solidFill>
              </a:rPr>
              <a:t>&lt;/h1&gt;</a:t>
            </a:r>
          </a:p>
          <a:p>
            <a:endParaRPr lang="zh-TW" altLang="en-US" dirty="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FF4C38F3-C828-481A-B99C-8505679D2AC0}"/>
              </a:ext>
            </a:extLst>
          </p:cNvPr>
          <p:cNvSpPr txBox="1"/>
          <p:nvPr/>
        </p:nvSpPr>
        <p:spPr>
          <a:xfrm>
            <a:off x="8839809" y="1696453"/>
            <a:ext cx="2610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.html:</a:t>
            </a:r>
            <a:r>
              <a:rPr lang="en-US" altLang="zh-TW" sz="2000" dirty="0"/>
              <a:t>  </a:t>
            </a:r>
            <a:r>
              <a:rPr lang="zh-TW" altLang="en-US" sz="2000" dirty="0">
                <a:solidFill>
                  <a:srgbClr val="00B0F0"/>
                </a:solidFill>
                <a:latin typeface="Consolas" panose="020B0609020204030204" pitchFamily="49" charset="0"/>
              </a:rPr>
              <a:t>標籤</a:t>
            </a:r>
          </a:p>
        </p:txBody>
      </p:sp>
      <p:sp>
        <p:nvSpPr>
          <p:cNvPr id="38" name="矩形: 圓角 37">
            <a:extLst>
              <a:ext uri="{FF2B5EF4-FFF2-40B4-BE49-F238E27FC236}">
                <a16:creationId xmlns:a16="http://schemas.microsoft.com/office/drawing/2014/main" id="{6C0388D9-AC2E-4B99-9243-82E14B1DB461}"/>
              </a:ext>
            </a:extLst>
          </p:cNvPr>
          <p:cNvSpPr/>
          <p:nvPr/>
        </p:nvSpPr>
        <p:spPr>
          <a:xfrm>
            <a:off x="9123350" y="2371381"/>
            <a:ext cx="649697" cy="368909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45BAEB08-35BE-444D-AE29-B9E07B53F8D6}"/>
              </a:ext>
            </a:extLst>
          </p:cNvPr>
          <p:cNvSpPr/>
          <p:nvPr/>
        </p:nvSpPr>
        <p:spPr>
          <a:xfrm>
            <a:off x="8927928" y="4435889"/>
            <a:ext cx="390843" cy="271676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cxnSp>
        <p:nvCxnSpPr>
          <p:cNvPr id="44" name="直線接點 43">
            <a:extLst>
              <a:ext uri="{FF2B5EF4-FFF2-40B4-BE49-F238E27FC236}">
                <a16:creationId xmlns:a16="http://schemas.microsoft.com/office/drawing/2014/main" id="{A5BAC2DF-F5E2-4ED7-9402-5A59CACA95A5}"/>
              </a:ext>
            </a:extLst>
          </p:cNvPr>
          <p:cNvCxnSpPr/>
          <p:nvPr/>
        </p:nvCxnSpPr>
        <p:spPr>
          <a:xfrm>
            <a:off x="4662311" y="2032000"/>
            <a:ext cx="0" cy="416560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直線接點 44">
            <a:extLst>
              <a:ext uri="{FF2B5EF4-FFF2-40B4-BE49-F238E27FC236}">
                <a16:creationId xmlns:a16="http://schemas.microsoft.com/office/drawing/2014/main" id="{D42031B9-B196-45DD-A99C-B1C7D9E7A69D}"/>
              </a:ext>
            </a:extLst>
          </p:cNvPr>
          <p:cNvCxnSpPr/>
          <p:nvPr/>
        </p:nvCxnSpPr>
        <p:spPr>
          <a:xfrm>
            <a:off x="8692445" y="2032000"/>
            <a:ext cx="0" cy="416560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1816FB36-9265-458A-B4E1-A22C8E0FBFA0}"/>
              </a:ext>
            </a:extLst>
          </p:cNvPr>
          <p:cNvCxnSpPr/>
          <p:nvPr/>
        </p:nvCxnSpPr>
        <p:spPr>
          <a:xfrm>
            <a:off x="745067" y="3668889"/>
            <a:ext cx="11300177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19EEA153-C8A6-4898-94C2-D64EF3BF666E}"/>
              </a:ext>
            </a:extLst>
          </p:cNvPr>
          <p:cNvSpPr txBox="1"/>
          <p:nvPr/>
        </p:nvSpPr>
        <p:spPr>
          <a:xfrm>
            <a:off x="4730044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7A39ACE9-7BEE-4506-8145-244FFFF94F98}"/>
              </a:ext>
            </a:extLst>
          </p:cNvPr>
          <p:cNvSpPr txBox="1"/>
          <p:nvPr/>
        </p:nvSpPr>
        <p:spPr>
          <a:xfrm>
            <a:off x="8760177" y="3781155"/>
            <a:ext cx="959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:</a:t>
            </a:r>
            <a:endParaRPr lang="zh-TW" altLang="en-US" sz="20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DA4C6D0-21C8-47AA-A8EA-67DEC658A21F}"/>
              </a:ext>
            </a:extLst>
          </p:cNvPr>
          <p:cNvSpPr txBox="1"/>
          <p:nvPr/>
        </p:nvSpPr>
        <p:spPr>
          <a:xfrm>
            <a:off x="2457729" y="1725654"/>
            <a:ext cx="2316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TW" altLang="en-US" b="0" i="0" dirty="0">
                <a:solidFill>
                  <a:srgbClr val="000000"/>
                </a:solidFill>
                <a:effectLst/>
                <a:latin typeface="PT Sans"/>
              </a:rPr>
              <a:t>可以被使用</a:t>
            </a:r>
            <a:r>
              <a:rPr lang="zh-TW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PT Sans"/>
              </a:rPr>
              <a:t>多次</a:t>
            </a:r>
            <a:endParaRPr lang="en-US" altLang="zh-TW" b="1" i="0" dirty="0">
              <a:solidFill>
                <a:schemeClr val="accent6">
                  <a:lumMod val="75000"/>
                </a:schemeClr>
              </a:solidFill>
              <a:effectLst/>
              <a:latin typeface="PT Sans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14D30D45-4F9F-4FC7-99A8-585AA9D68378}"/>
              </a:ext>
            </a:extLst>
          </p:cNvPr>
          <p:cNvSpPr txBox="1"/>
          <p:nvPr/>
        </p:nvSpPr>
        <p:spPr>
          <a:xfrm>
            <a:off x="5899060" y="1697571"/>
            <a:ext cx="2533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TW" altLang="en-US" b="0" i="0" dirty="0">
                <a:solidFill>
                  <a:srgbClr val="000000"/>
                </a:solidFill>
                <a:effectLst/>
                <a:latin typeface="PT Sans"/>
              </a:rPr>
              <a:t>只能被使用</a:t>
            </a:r>
            <a:r>
              <a:rPr lang="zh-TW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PT Sans"/>
              </a:rPr>
              <a:t>一次</a:t>
            </a:r>
            <a:endParaRPr lang="en-US" altLang="zh-TW" b="1" i="0" dirty="0">
              <a:solidFill>
                <a:schemeClr val="accent6">
                  <a:lumMod val="75000"/>
                </a:schemeClr>
              </a:solidFill>
              <a:effectLst/>
              <a:latin typeface="PT Sans"/>
            </a:endParaRPr>
          </a:p>
        </p:txBody>
      </p:sp>
    </p:spTree>
    <p:extLst>
      <p:ext uri="{BB962C8B-B14F-4D97-AF65-F5344CB8AC3E}">
        <p14:creationId xmlns:p14="http://schemas.microsoft.com/office/powerpoint/2010/main" val="29095147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48D864-004F-475A-8021-AAB3927EF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31240"/>
          </a:xfrm>
        </p:spPr>
        <p:txBody>
          <a:bodyPr/>
          <a:lstStyle/>
          <a:p>
            <a:r>
              <a:rPr lang="zh-TW" altLang="en-US" dirty="0"/>
              <a:t>把</a:t>
            </a:r>
            <a:r>
              <a:rPr lang="en-US" altLang="zh-TW" dirty="0"/>
              <a:t>style</a:t>
            </a:r>
            <a:r>
              <a:rPr lang="zh-TW" altLang="en-US" dirty="0"/>
              <a:t>獨立出來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E51841F-960C-4AD5-9930-B4E9292571EB}"/>
              </a:ext>
            </a:extLst>
          </p:cNvPr>
          <p:cNvGrpSpPr/>
          <p:nvPr/>
        </p:nvGrpSpPr>
        <p:grpSpPr>
          <a:xfrm>
            <a:off x="1666240" y="2033129"/>
            <a:ext cx="6096000" cy="4587220"/>
            <a:chOff x="1666240" y="1717040"/>
            <a:chExt cx="6096000" cy="4587220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49AEA402-F76B-4D8E-82AD-A84B02B859B4}"/>
                </a:ext>
              </a:extLst>
            </p:cNvPr>
            <p:cNvSpPr txBox="1"/>
            <p:nvPr/>
          </p:nvSpPr>
          <p:spPr>
            <a:xfrm>
              <a:off x="1666240" y="1717040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b="0" dirty="0">
                  <a:solidFill>
                    <a:schemeClr val="accent6"/>
                  </a:solidFill>
                  <a:effectLst/>
                  <a:latin typeface="Consolas" panose="020B0609020204030204" pitchFamily="49" charset="0"/>
                </a:rPr>
                <a:t>&lt;head&gt;</a:t>
              </a: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3D64C9A0-5D35-46CA-BDD3-A30EA4B819EE}"/>
                </a:ext>
              </a:extLst>
            </p:cNvPr>
            <p:cNvSpPr txBox="1"/>
            <p:nvPr/>
          </p:nvSpPr>
          <p:spPr>
            <a:xfrm>
              <a:off x="1666240" y="5781040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b="0" dirty="0">
                  <a:solidFill>
                    <a:schemeClr val="accent6"/>
                  </a:solidFill>
                  <a:effectLst/>
                  <a:latin typeface="Consolas" panose="020B0609020204030204" pitchFamily="49" charset="0"/>
                </a:rPr>
                <a:t>&lt;/head&gt;</a:t>
              </a:r>
            </a:p>
          </p:txBody>
        </p:sp>
      </p:grp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1E3279E-7A22-4940-A863-A9196B2FA511}"/>
              </a:ext>
            </a:extLst>
          </p:cNvPr>
          <p:cNvSpPr/>
          <p:nvPr/>
        </p:nvSpPr>
        <p:spPr>
          <a:xfrm>
            <a:off x="1452880" y="2033129"/>
            <a:ext cx="1685431" cy="5689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CEAF8BC-6727-4669-AAFD-D3B5C064F62A}"/>
              </a:ext>
            </a:extLst>
          </p:cNvPr>
          <p:cNvSpPr/>
          <p:nvPr/>
        </p:nvSpPr>
        <p:spPr>
          <a:xfrm>
            <a:off x="1452880" y="6117439"/>
            <a:ext cx="1920240" cy="56896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6455737-CEB7-476D-A279-D52CB07AEE80}"/>
              </a:ext>
            </a:extLst>
          </p:cNvPr>
          <p:cNvSpPr txBox="1"/>
          <p:nvPr/>
        </p:nvSpPr>
        <p:spPr>
          <a:xfrm>
            <a:off x="3373120" y="2066154"/>
            <a:ext cx="20920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sz="28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放在哪</a:t>
            </a:r>
            <a:r>
              <a:rPr lang="zh-TW" altLang="en-US" sz="2800" dirty="0">
                <a:solidFill>
                  <a:schemeClr val="accent6"/>
                </a:solidFill>
                <a:latin typeface="Consolas" panose="020B0609020204030204" pitchFamily="49" charset="0"/>
              </a:rPr>
              <a:t>裡</a:t>
            </a:r>
            <a:r>
              <a:rPr lang="en-US" altLang="zh-TW" sz="28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03E98A4C-4F25-471E-8948-C27EA5F64850}"/>
              </a:ext>
            </a:extLst>
          </p:cNvPr>
          <p:cNvSpPr/>
          <p:nvPr/>
        </p:nvSpPr>
        <p:spPr>
          <a:xfrm>
            <a:off x="3988410" y="3374871"/>
            <a:ext cx="982134" cy="523220"/>
          </a:xfrm>
          <a:prstGeom prst="round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D7320BD-FEFA-4770-8357-5330D72CCB1E}"/>
              </a:ext>
            </a:extLst>
          </p:cNvPr>
          <p:cNvSpPr/>
          <p:nvPr/>
        </p:nvSpPr>
        <p:spPr>
          <a:xfrm>
            <a:off x="3988410" y="4753143"/>
            <a:ext cx="982134" cy="523220"/>
          </a:xfrm>
          <a:prstGeom prst="round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7D6F6F1-5B29-401B-8C85-DE8B2580004A}"/>
              </a:ext>
            </a:extLst>
          </p:cNvPr>
          <p:cNvSpPr txBox="1"/>
          <p:nvPr/>
        </p:nvSpPr>
        <p:spPr>
          <a:xfrm>
            <a:off x="3373120" y="2804198"/>
            <a:ext cx="192024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&lt;style&gt;</a:t>
            </a: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sz="2800" b="0" dirty="0">
              <a:solidFill>
                <a:schemeClr val="accent5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&lt;/style&gt;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D49DC05-6C97-4E72-9EE4-11F89F570A7F}"/>
              </a:ext>
            </a:extLst>
          </p:cNvPr>
          <p:cNvSpPr txBox="1"/>
          <p:nvPr/>
        </p:nvSpPr>
        <p:spPr>
          <a:xfrm>
            <a:off x="3856371" y="3412434"/>
            <a:ext cx="146069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h1{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   </a:t>
            </a:r>
          </a:p>
          <a:p>
            <a:pPr marL="0" indent="0">
              <a:buNone/>
            </a:pPr>
            <a:endParaRPr lang="en-US" altLang="zh-TW" sz="2800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altLang="zh-TW" sz="2800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79287C6-42EF-4370-83A6-E64EE2380AE4}"/>
              </a:ext>
            </a:extLst>
          </p:cNvPr>
          <p:cNvSpPr txBox="1"/>
          <p:nvPr/>
        </p:nvSpPr>
        <p:spPr>
          <a:xfrm>
            <a:off x="4819359" y="3888432"/>
            <a:ext cx="374890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color:</a:t>
            </a:r>
            <a:r>
              <a:rPr lang="en-US" altLang="zh-TW" sz="2800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800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blueviolet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font-size: 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60px</a:t>
            </a:r>
            <a:r>
              <a:rPr lang="en-US" altLang="zh-TW" sz="28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24EF47C1-EEEE-4143-86B8-CEFF64677376}"/>
              </a:ext>
            </a:extLst>
          </p:cNvPr>
          <p:cNvSpPr txBox="1">
            <a:spLocks/>
          </p:cNvSpPr>
          <p:nvPr/>
        </p:nvSpPr>
        <p:spPr>
          <a:xfrm>
            <a:off x="1176933" y="1396736"/>
            <a:ext cx="11033760" cy="4254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200" dirty="0">
                <a:solidFill>
                  <a:schemeClr val="accent5">
                    <a:lumMod val="75000"/>
                  </a:schemeClr>
                </a:solidFill>
              </a:rPr>
              <a:t>&lt;h1 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style=</a:t>
            </a:r>
            <a:r>
              <a:rPr lang="zh-TW" altLang="en-US" sz="22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altLang="zh-TW" sz="2200" dirty="0">
                <a:solidFill>
                  <a:schemeClr val="accent4">
                    <a:lumMod val="75000"/>
                  </a:schemeClr>
                </a:solidFill>
              </a:rPr>
              <a:t>color</a:t>
            </a:r>
            <a:r>
              <a:rPr lang="en-US" altLang="zh-TW" sz="2200" dirty="0">
                <a:solidFill>
                  <a:srgbClr val="FF0000"/>
                </a:solidFill>
              </a:rPr>
              <a:t>:</a:t>
            </a:r>
            <a:r>
              <a:rPr lang="en-US" altLang="zh-TW" sz="2200" dirty="0">
                <a:solidFill>
                  <a:schemeClr val="accent2">
                    <a:lumMod val="75000"/>
                  </a:schemeClr>
                </a:solidFill>
              </a:rPr>
              <a:t> </a:t>
            </a:r>
            <a:r>
              <a:rPr lang="en-US" altLang="zh-TW" sz="2200" dirty="0" err="1">
                <a:solidFill>
                  <a:schemeClr val="accent2">
                    <a:lumMod val="75000"/>
                  </a:schemeClr>
                </a:solidFill>
              </a:rPr>
              <a:t>blueviolet</a:t>
            </a:r>
            <a:r>
              <a:rPr lang="en-US" altLang="zh-TW" sz="2200" dirty="0">
                <a:solidFill>
                  <a:srgbClr val="FF0000"/>
                </a:solidFill>
              </a:rPr>
              <a:t>;</a:t>
            </a:r>
            <a:r>
              <a:rPr lang="en-US" altLang="zh-TW" sz="2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200" dirty="0">
                <a:solidFill>
                  <a:schemeClr val="accent4">
                    <a:lumMod val="75000"/>
                  </a:schemeClr>
                </a:solidFill>
              </a:rPr>
              <a:t>font-size:</a:t>
            </a:r>
            <a:r>
              <a:rPr lang="en-US" altLang="zh-TW" sz="2200" dirty="0">
                <a:solidFill>
                  <a:schemeClr val="accent2">
                    <a:lumMod val="75000"/>
                  </a:schemeClr>
                </a:solidFill>
              </a:rPr>
              <a:t>60px</a:t>
            </a:r>
            <a:r>
              <a:rPr lang="en-US" altLang="zh-TW" sz="2200" dirty="0">
                <a:solidFill>
                  <a:srgbClr val="FF0000"/>
                </a:solidFill>
              </a:rPr>
              <a:t>;</a:t>
            </a:r>
            <a:r>
              <a:rPr lang="en-US" altLang="zh-TW" sz="2200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altLang="zh-TW" sz="2200" dirty="0">
                <a:solidFill>
                  <a:schemeClr val="accent5">
                    <a:lumMod val="75000"/>
                  </a:schemeClr>
                </a:solidFill>
              </a:rPr>
              <a:t>&gt;My First post&lt;/h1&gt;</a:t>
            </a:r>
          </a:p>
          <a:p>
            <a:endParaRPr lang="zh-TW" altLang="en-US" sz="2200" dirty="0"/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2C68E5E6-087C-4D14-B04B-E970974D0682}"/>
              </a:ext>
            </a:extLst>
          </p:cNvPr>
          <p:cNvSpPr/>
          <p:nvPr/>
        </p:nvSpPr>
        <p:spPr>
          <a:xfrm>
            <a:off x="1749778" y="1396736"/>
            <a:ext cx="428978" cy="340614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A6A1BB63-403B-47B1-911B-10F87DD68C57}"/>
              </a:ext>
            </a:extLst>
          </p:cNvPr>
          <p:cNvSpPr/>
          <p:nvPr/>
        </p:nvSpPr>
        <p:spPr>
          <a:xfrm>
            <a:off x="3349410" y="2813030"/>
            <a:ext cx="1775746" cy="467006"/>
          </a:xfrm>
          <a:prstGeom prst="roundRect">
            <a:avLst/>
          </a:prstGeom>
          <a:noFill/>
          <a:ln w="381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043447AF-B4F5-4BAC-82AA-0CB5CA30FF03}"/>
              </a:ext>
            </a:extLst>
          </p:cNvPr>
          <p:cNvSpPr/>
          <p:nvPr/>
        </p:nvSpPr>
        <p:spPr>
          <a:xfrm>
            <a:off x="3349410" y="5365268"/>
            <a:ext cx="1775746" cy="467006"/>
          </a:xfrm>
          <a:prstGeom prst="roundRect">
            <a:avLst/>
          </a:prstGeom>
          <a:noFill/>
          <a:ln w="381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122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2B0D2D-9084-425D-99CF-D88BA4A2B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EC018DE-247E-4FBC-A457-FB1F348FF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dirty="0"/>
              <a:t>* </a:t>
            </a:r>
            <a:r>
              <a:rPr lang="zh-TW" altLang="en-US" dirty="0"/>
              <a:t>新增區塊顏色</a:t>
            </a:r>
            <a:r>
              <a:rPr lang="en-US" altLang="zh-TW" dirty="0"/>
              <a:t>-</a:t>
            </a:r>
            <a:r>
              <a:rPr lang="zh-TW" altLang="en-US" dirty="0"/>
              <a:t>在</a:t>
            </a:r>
            <a:r>
              <a:rPr lang="en-US" altLang="zh-TW" dirty="0"/>
              <a:t>W3C</a:t>
            </a:r>
            <a:r>
              <a:rPr lang="zh-TW" altLang="en-US" dirty="0"/>
              <a:t> </a:t>
            </a:r>
            <a:r>
              <a:rPr lang="en-US" altLang="zh-TW" dirty="0" err="1"/>
              <a:t>css</a:t>
            </a:r>
            <a:r>
              <a:rPr lang="zh-TW" altLang="en-US" dirty="0"/>
              <a:t>找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* 照片、文字、換顏色、字體大小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78A1FD8-0460-4CDD-837C-C9B1D01A7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09" y="1079784"/>
            <a:ext cx="10517068" cy="127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095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595D9E-C21E-4B55-B7A5-42949F64D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5A1930-A40E-4C2F-B0CE-5E3B8A4BB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510605"/>
          </a:xfrm>
        </p:spPr>
        <p:txBody>
          <a:bodyPr/>
          <a:lstStyle/>
          <a:p>
            <a:r>
              <a:rPr lang="zh-TW" altLang="en-US" dirty="0"/>
              <a:t>提供資訊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49BA25EA-CD03-47D9-852B-D08C35E5228D}"/>
              </a:ext>
            </a:extLst>
          </p:cNvPr>
          <p:cNvSpPr txBox="1">
            <a:spLocks/>
          </p:cNvSpPr>
          <p:nvPr/>
        </p:nvSpPr>
        <p:spPr>
          <a:xfrm>
            <a:off x="1371600" y="2424289"/>
            <a:ext cx="9601200" cy="7473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Consolas" panose="020B0609020204030204" pitchFamily="49" charset="0"/>
                <a:ea typeface="+mj-ea"/>
                <a:cs typeface="+mj-cs"/>
              </a:defRPr>
            </a:lvl1pPr>
          </a:lstStyle>
          <a:p>
            <a:r>
              <a:rPr lang="zh-TW" altLang="en-US"/>
              <a:t>設計</a:t>
            </a:r>
            <a:endParaRPr lang="zh-TW" altLang="en-US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8B29E057-E090-4B07-83AC-229A6A40355A}"/>
              </a:ext>
            </a:extLst>
          </p:cNvPr>
          <p:cNvSpPr txBox="1">
            <a:spLocks/>
          </p:cNvSpPr>
          <p:nvPr/>
        </p:nvSpPr>
        <p:spPr>
          <a:xfrm>
            <a:off x="1371600" y="3496951"/>
            <a:ext cx="9601200" cy="521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solidFill>
                  <a:srgbClr val="292929"/>
                </a:solidFill>
                <a:latin typeface="charter"/>
              </a:rPr>
              <a:t>更舒服、清楚理解資訊</a:t>
            </a:r>
            <a:endParaRPr lang="en-US" altLang="zh-TW" dirty="0">
              <a:solidFill>
                <a:srgbClr val="292929"/>
              </a:solidFill>
              <a:latin typeface="charter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3A1300F4-728C-4E0D-9395-345194438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4564" y="106024"/>
            <a:ext cx="5011036" cy="6781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14678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387175-E793-4FD5-8451-178A170FF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開始寫一頁式網頁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770B60E-492F-4B43-9BCA-F1A51AA15D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41004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814B5D-A44B-4B86-8146-443817033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準備好檔案結構、下載檔案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5704B31-90A4-4BBE-9C20-B800A9CC6BE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1600" y="1758950"/>
            <a:ext cx="9601200" cy="4499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0352" lvl="1" indent="0">
              <a:buNone/>
            </a:pPr>
            <a:r>
              <a:rPr lang="en-US" altLang="zh-TW" sz="2400" i="0" dirty="0"/>
              <a:t>├── </a:t>
            </a:r>
            <a:r>
              <a:rPr lang="en-US" altLang="zh-TW" sz="2400" i="0" dirty="0" err="1"/>
              <a:t>css</a:t>
            </a:r>
            <a:r>
              <a:rPr lang="en-US" altLang="zh-TW" sz="2400" i="0" dirty="0"/>
              <a:t>/</a:t>
            </a:r>
          </a:p>
          <a:p>
            <a:pPr marL="530352" lvl="1" indent="0">
              <a:buNone/>
            </a:pPr>
            <a:r>
              <a:rPr lang="en-US" altLang="zh-TW" sz="2400" i="0" dirty="0"/>
              <a:t>|   └── style.css</a:t>
            </a:r>
          </a:p>
          <a:p>
            <a:pPr marL="530352" lvl="1" indent="0">
              <a:buNone/>
            </a:pPr>
            <a:r>
              <a:rPr lang="en-US" altLang="zh-TW" sz="2400" i="0" dirty="0"/>
              <a:t>├── images/</a:t>
            </a:r>
          </a:p>
          <a:p>
            <a:pPr marL="530352" lvl="1" indent="0">
              <a:buNone/>
            </a:pPr>
            <a:r>
              <a:rPr lang="en-US" altLang="zh-TW" sz="2400" i="0" dirty="0"/>
              <a:t>└── index.html </a:t>
            </a:r>
            <a:endParaRPr lang="zh-TW" altLang="en-US" sz="2400" i="0" dirty="0"/>
          </a:p>
          <a:p>
            <a:pPr marL="0" indent="0">
              <a:buNone/>
            </a:pPr>
            <a:endParaRPr lang="en-US" altLang="zh-TW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tx2"/>
                </a:solidFill>
                <a:latin typeface="Consolas" panose="020B0609020204030204" pitchFamily="49" charset="0"/>
              </a:rPr>
              <a:t>Please crate: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“</a:t>
            </a:r>
            <a:r>
              <a:rPr lang="en-US" altLang="zh-TW" sz="2400" i="0" dirty="0" err="1">
                <a:solidFill>
                  <a:schemeClr val="tx2"/>
                </a:solidFill>
                <a:latin typeface="Consolas" panose="020B0609020204030204" pitchFamily="49" charset="0"/>
              </a:rPr>
              <a:t>css</a:t>
            </a: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”.”images” folder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“style.css” file into “</a:t>
            </a:r>
            <a:r>
              <a:rPr lang="en-US" altLang="zh-TW" sz="2400" i="0" dirty="0" err="1">
                <a:solidFill>
                  <a:schemeClr val="tx2"/>
                </a:solidFill>
                <a:latin typeface="Consolas" panose="020B0609020204030204" pitchFamily="49" charset="0"/>
              </a:rPr>
              <a:t>css”folder</a:t>
            </a: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>
                <a:solidFill>
                  <a:schemeClr val="tx2"/>
                </a:solidFill>
                <a:latin typeface="Consolas" panose="020B0609020204030204" pitchFamily="49" charset="0"/>
              </a:rPr>
              <a:t>“index.html” file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2400" i="0" dirty="0"/>
              <a:t>Download images into “images” folder</a:t>
            </a:r>
            <a:r>
              <a:rPr lang="zh-TW" altLang="en-US" sz="2400" i="0" dirty="0"/>
              <a:t> </a:t>
            </a:r>
            <a:r>
              <a:rPr lang="en-US" altLang="zh-TW" sz="2400" i="0" dirty="0"/>
              <a:t>(</a:t>
            </a:r>
            <a:r>
              <a:rPr lang="en-US" altLang="zh-TW" sz="2400" i="0" dirty="0">
                <a:hlinkClick r:id="rId3"/>
              </a:rPr>
              <a:t>Github</a:t>
            </a:r>
            <a:r>
              <a:rPr lang="en-US" altLang="zh-TW" sz="2400" i="0" dirty="0"/>
              <a:t>)</a:t>
            </a:r>
            <a:endParaRPr lang="en-US" altLang="zh-TW" sz="2400" i="0" dirty="0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5A1B3AF-D38C-42CE-BADA-91496B0CFC01}"/>
              </a:ext>
            </a:extLst>
          </p:cNvPr>
          <p:cNvSpPr txBox="1"/>
          <p:nvPr/>
        </p:nvSpPr>
        <p:spPr>
          <a:xfrm>
            <a:off x="7083706" y="2048719"/>
            <a:ext cx="4560426" cy="1288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/>
              <a:t>命名規則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檔名都是小寫，</a:t>
            </a:r>
            <a:r>
              <a:rPr lang="en-US" altLang="zh-TW" dirty="0"/>
              <a:t>- or _</a:t>
            </a:r>
          </a:p>
          <a:p>
            <a:pPr>
              <a:lnSpc>
                <a:spcPct val="150000"/>
              </a:lnSpc>
            </a:pPr>
            <a:r>
              <a:rPr lang="en-US" altLang="zh-TW" dirty="0"/>
              <a:t>Id</a:t>
            </a:r>
            <a:r>
              <a:rPr lang="zh-TW" altLang="en-US" dirty="0"/>
              <a:t>採用駝峰</a:t>
            </a:r>
          </a:p>
        </p:txBody>
      </p:sp>
    </p:spTree>
    <p:extLst>
      <p:ext uri="{BB962C8B-B14F-4D97-AF65-F5344CB8AC3E}">
        <p14:creationId xmlns:p14="http://schemas.microsoft.com/office/powerpoint/2010/main" val="41580623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C8D80D3C-1EB9-45B5-95F5-1C7FD3CB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切版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398B257-4997-427B-A214-0A5EFFEF2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" y="1518138"/>
            <a:ext cx="10972801" cy="533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1502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52708880-062F-4A27-A780-236D87D87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直排文字版面配置區 6">
            <a:extLst>
              <a:ext uri="{FF2B5EF4-FFF2-40B4-BE49-F238E27FC236}">
                <a16:creationId xmlns:a16="http://schemas.microsoft.com/office/drawing/2014/main" id="{7C8F1100-7B59-4F8C-95EA-99A259E6A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2" y="533893"/>
            <a:ext cx="12053777" cy="585738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39D4F72-5CC7-4A88-83AF-C378C005D528}"/>
              </a:ext>
            </a:extLst>
          </p:cNvPr>
          <p:cNvSpPr/>
          <p:nvPr/>
        </p:nvSpPr>
        <p:spPr>
          <a:xfrm>
            <a:off x="138221" y="559940"/>
            <a:ext cx="12053779" cy="93840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3E88A9F-E711-477B-B333-13A6F81A9388}"/>
              </a:ext>
            </a:extLst>
          </p:cNvPr>
          <p:cNvSpPr/>
          <p:nvPr/>
        </p:nvSpPr>
        <p:spPr>
          <a:xfrm>
            <a:off x="435006" y="1731146"/>
            <a:ext cx="5060272" cy="2148396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052745F-E211-42BF-8E45-37BEB375F4A2}"/>
              </a:ext>
            </a:extLst>
          </p:cNvPr>
          <p:cNvSpPr/>
          <p:nvPr/>
        </p:nvSpPr>
        <p:spPr>
          <a:xfrm>
            <a:off x="435006" y="3879542"/>
            <a:ext cx="5060272" cy="1322773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34A418-7A44-4B2B-AF24-6D75E04CE63C}"/>
              </a:ext>
            </a:extLst>
          </p:cNvPr>
          <p:cNvSpPr/>
          <p:nvPr/>
        </p:nvSpPr>
        <p:spPr>
          <a:xfrm>
            <a:off x="4891596" y="4523516"/>
            <a:ext cx="2228295" cy="94004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7B394A2-470F-4A4C-B258-6DCCB7985C73}"/>
              </a:ext>
            </a:extLst>
          </p:cNvPr>
          <p:cNvSpPr/>
          <p:nvPr/>
        </p:nvSpPr>
        <p:spPr>
          <a:xfrm>
            <a:off x="7874494" y="1748900"/>
            <a:ext cx="2765393" cy="3714659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7C8822B-96E9-4D65-9D34-91DEEE2EE395}"/>
              </a:ext>
            </a:extLst>
          </p:cNvPr>
          <p:cNvSpPr/>
          <p:nvPr/>
        </p:nvSpPr>
        <p:spPr>
          <a:xfrm>
            <a:off x="10972403" y="2820880"/>
            <a:ext cx="560773" cy="121624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C2C425D-D8A6-43D0-9B1C-A946A7A0383A}"/>
              </a:ext>
            </a:extLst>
          </p:cNvPr>
          <p:cNvSpPr/>
          <p:nvPr/>
        </p:nvSpPr>
        <p:spPr>
          <a:xfrm>
            <a:off x="145310" y="1594363"/>
            <a:ext cx="12053779" cy="486688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265B295-0FD2-401E-A847-564C866FD36A}"/>
              </a:ext>
            </a:extLst>
          </p:cNvPr>
          <p:cNvSpPr/>
          <p:nvPr/>
        </p:nvSpPr>
        <p:spPr>
          <a:xfrm>
            <a:off x="837460" y="613264"/>
            <a:ext cx="763479" cy="774512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15DE31B-0BC6-4893-A9BC-8C71F88D8D0C}"/>
              </a:ext>
            </a:extLst>
          </p:cNvPr>
          <p:cNvSpPr/>
          <p:nvPr/>
        </p:nvSpPr>
        <p:spPr>
          <a:xfrm>
            <a:off x="8327254" y="685800"/>
            <a:ext cx="3346882" cy="63089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204586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EEC6D9-E220-437D-9CF0-E9F4B5E69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HTML5 :html</a:t>
            </a:r>
            <a:r>
              <a:rPr lang="zh-TW" altLang="en-US" dirty="0"/>
              <a:t>第五代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D90E06-F6C8-455E-91F2-3145BE2D2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758461"/>
            <a:ext cx="10075333" cy="48116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&lt;!DOCTYPE html&gt;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&lt;html lang="</a:t>
            </a:r>
            <a:r>
              <a:rPr lang="en-US" altLang="zh-TW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charset="UTF-8"&gt;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http-</a:t>
            </a:r>
            <a:r>
              <a:rPr lang="en-US" altLang="zh-TW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="X-UA-Compatible" content="IE=edge"&gt;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</a:t>
            </a:r>
            <a:r>
              <a:rPr lang="en-US" altLang="zh-TW" b="0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name="viewport" content="width=device-width, initial-scale=1.0"&gt;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&lt;title&gt;Document&lt;/title&gt;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&lt;/head&gt;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&lt;/body&gt;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&lt;/html&gt;</a:t>
            </a:r>
          </a:p>
          <a:p>
            <a:endParaRPr lang="zh-TW" altLang="en-US" dirty="0">
              <a:solidFill>
                <a:srgbClr val="002060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A4E0336-3DF1-424A-8C67-03DE8292E4A6}"/>
              </a:ext>
            </a:extLst>
          </p:cNvPr>
          <p:cNvSpPr txBox="1"/>
          <p:nvPr/>
        </p:nvSpPr>
        <p:spPr>
          <a:xfrm>
            <a:off x="5328355" y="1589128"/>
            <a:ext cx="61185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&lt;meta&gt;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b="0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通常用於指定頁面描述、關鍵字、作者等等的資訊</a:t>
            </a:r>
            <a:endParaRPr lang="en-US" altLang="zh-TW" sz="2000" b="0" i="0" dirty="0">
              <a:solidFill>
                <a:schemeClr val="accent5">
                  <a:lumMod val="75000"/>
                </a:schemeClr>
              </a:solidFill>
              <a:effectLst/>
              <a:latin typeface="Lat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accent5">
                    <a:lumMod val="75000"/>
                  </a:schemeClr>
                </a:solidFill>
                <a:latin typeface="Lato"/>
              </a:rPr>
              <a:t>不顯示在網頁上</a:t>
            </a:r>
            <a:endParaRPr lang="zh-TW" altLang="en-US" sz="2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375B6B5-AC00-48D9-8E60-4A5E4392CAD2}"/>
              </a:ext>
            </a:extLst>
          </p:cNvPr>
          <p:cNvSpPr txBox="1"/>
          <p:nvPr/>
        </p:nvSpPr>
        <p:spPr>
          <a:xfrm>
            <a:off x="3663244" y="3883378"/>
            <a:ext cx="1179689" cy="372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</a:rPr>
              <a:t>可見區域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825271B-E01B-4E43-B8FC-61BFA45FF019}"/>
              </a:ext>
            </a:extLst>
          </p:cNvPr>
          <p:cNvSpPr txBox="1"/>
          <p:nvPr/>
        </p:nvSpPr>
        <p:spPr>
          <a:xfrm>
            <a:off x="5842002" y="4033463"/>
            <a:ext cx="3014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Lato"/>
              </a:rPr>
              <a:t>自動符合所有不同手機螢幕他們自己的預設最佳解析度</a:t>
            </a:r>
            <a:endParaRPr lang="zh-TW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3DCA1A4-58F4-4800-9E7F-BA8B459E15DE}"/>
              </a:ext>
            </a:extLst>
          </p:cNvPr>
          <p:cNvSpPr txBox="1"/>
          <p:nvPr/>
        </p:nvSpPr>
        <p:spPr>
          <a:xfrm>
            <a:off x="9097432" y="4033463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Lato"/>
              </a:rPr>
              <a:t>初始縮放比例為 </a:t>
            </a:r>
            <a:r>
              <a:rPr lang="en-US" altLang="zh-TW" b="1" i="0" dirty="0">
                <a:solidFill>
                  <a:schemeClr val="accent6">
                    <a:lumMod val="75000"/>
                  </a:schemeClr>
                </a:solidFill>
                <a:effectLst/>
                <a:latin typeface="Lato"/>
              </a:rPr>
              <a:t>100%</a:t>
            </a:r>
            <a:endParaRPr lang="zh-TW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66C8CCA-4165-421E-8AC9-E8C8CDFC7D47}"/>
              </a:ext>
            </a:extLst>
          </p:cNvPr>
          <p:cNvSpPr txBox="1"/>
          <p:nvPr/>
        </p:nvSpPr>
        <p:spPr>
          <a:xfrm>
            <a:off x="4902198" y="2952684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i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Lato"/>
              </a:rPr>
              <a:t>網頁的編碼</a:t>
            </a:r>
            <a:endParaRPr lang="zh-TW" altLang="en-US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4D91629-15E6-48AD-9227-C317814D5625}"/>
              </a:ext>
            </a:extLst>
          </p:cNvPr>
          <p:cNvSpPr txBox="1"/>
          <p:nvPr/>
        </p:nvSpPr>
        <p:spPr>
          <a:xfrm>
            <a:off x="9097431" y="3347627"/>
            <a:ext cx="301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tx2">
                    <a:lumMod val="75000"/>
                    <a:lumOff val="25000"/>
                  </a:schemeClr>
                </a:solidFill>
                <a:latin typeface="Lato"/>
              </a:rPr>
              <a:t>HTML4</a:t>
            </a:r>
            <a:endParaRPr lang="zh-TW" altLang="en-US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0062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0C42B0-B060-4A4A-9BE9-F9B8F3C70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將</a:t>
            </a:r>
            <a:r>
              <a:rPr lang="en-US" altLang="zh-TW" dirty="0" err="1"/>
              <a:t>css</a:t>
            </a:r>
            <a:r>
              <a:rPr lang="zh-TW" altLang="en-US" dirty="0"/>
              <a:t>檔案連結至</a:t>
            </a:r>
            <a:r>
              <a:rPr lang="en-US" altLang="zh-TW" dirty="0"/>
              <a:t>html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21B264-A086-42E5-8020-89AA7C7B6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&lt;link 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="stylesheet" href="</a:t>
            </a:r>
            <a:r>
              <a:rPr lang="en-US" altLang="zh-TW" b="0" dirty="0" err="1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/style.css"&gt;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99719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52708880-062F-4A27-A780-236D87D87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07630"/>
            <a:ext cx="9460136" cy="1464069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直排文字版面配置區 6">
            <a:extLst>
              <a:ext uri="{FF2B5EF4-FFF2-40B4-BE49-F238E27FC236}">
                <a16:creationId xmlns:a16="http://schemas.microsoft.com/office/drawing/2014/main" id="{7C8F1100-7B59-4F8C-95EA-99A259E6A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71600" y="2348004"/>
            <a:ext cx="9460136" cy="3519396"/>
          </a:xfrm>
        </p:spPr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CA8CB8-78FE-4967-98AD-EAC27C30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2" y="619951"/>
            <a:ext cx="11876679" cy="577132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39D4F72-5CC7-4A88-83AF-C378C005D528}"/>
              </a:ext>
            </a:extLst>
          </p:cNvPr>
          <p:cNvSpPr/>
          <p:nvPr/>
        </p:nvSpPr>
        <p:spPr>
          <a:xfrm>
            <a:off x="145310" y="619951"/>
            <a:ext cx="11876681" cy="924621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265B295-0FD2-401E-A847-564C866FD36A}"/>
              </a:ext>
            </a:extLst>
          </p:cNvPr>
          <p:cNvSpPr/>
          <p:nvPr/>
        </p:nvSpPr>
        <p:spPr>
          <a:xfrm>
            <a:off x="829841" y="676531"/>
            <a:ext cx="752262" cy="763133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15DE31B-0BC6-4893-A9BC-8C71F88D8D0C}"/>
              </a:ext>
            </a:extLst>
          </p:cNvPr>
          <p:cNvSpPr/>
          <p:nvPr/>
        </p:nvSpPr>
        <p:spPr>
          <a:xfrm>
            <a:off x="8282289" y="851428"/>
            <a:ext cx="3297708" cy="461665"/>
          </a:xfrm>
          <a:prstGeom prst="rect">
            <a:avLst/>
          </a:prstGeom>
          <a:noFill/>
          <a:ln w="38100" cap="flat" cmpd="sng" algn="ctr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D089030-70EA-4643-8276-EB1F18FDA80A}"/>
              </a:ext>
            </a:extLst>
          </p:cNvPr>
          <p:cNvSpPr txBox="1"/>
          <p:nvPr/>
        </p:nvSpPr>
        <p:spPr>
          <a:xfrm>
            <a:off x="977791" y="52405"/>
            <a:ext cx="1540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E28394"/>
                </a:solidFill>
              </a:rPr>
              <a:t>&lt;section&gt;</a:t>
            </a:r>
            <a:endParaRPr lang="zh-TW" altLang="en-US" sz="2400" dirty="0">
              <a:solidFill>
                <a:srgbClr val="E28394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D3E4E98-34A8-4B96-9B71-9472C6AD8979}"/>
              </a:ext>
            </a:extLst>
          </p:cNvPr>
          <p:cNvSpPr/>
          <p:nvPr/>
        </p:nvSpPr>
        <p:spPr>
          <a:xfrm>
            <a:off x="0" y="483588"/>
            <a:ext cx="12112978" cy="6165568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707ED93-3C88-4281-AADB-AD27B2B53A81}"/>
              </a:ext>
            </a:extLst>
          </p:cNvPr>
          <p:cNvSpPr txBox="1"/>
          <p:nvPr/>
        </p:nvSpPr>
        <p:spPr>
          <a:xfrm>
            <a:off x="4267774" y="540461"/>
            <a:ext cx="1540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accent5">
                    <a:lumMod val="75000"/>
                  </a:schemeClr>
                </a:solidFill>
              </a:rPr>
              <a:t>&lt;header&gt;</a:t>
            </a:r>
            <a:endParaRPr lang="zh-TW" altLang="en-US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B807D353-A597-4A5E-8E9B-88949B7C0D2B}"/>
              </a:ext>
            </a:extLst>
          </p:cNvPr>
          <p:cNvSpPr txBox="1"/>
          <p:nvPr/>
        </p:nvSpPr>
        <p:spPr>
          <a:xfrm>
            <a:off x="1608181" y="869239"/>
            <a:ext cx="2421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accent2">
                    <a:lumMod val="75000"/>
                  </a:schemeClr>
                </a:solidFill>
              </a:rPr>
              <a:t>&lt;</a:t>
            </a:r>
            <a:r>
              <a:rPr lang="en-US" altLang="zh-TW" sz="2400" dirty="0" err="1">
                <a:solidFill>
                  <a:schemeClr val="accent2">
                    <a:lumMod val="75000"/>
                  </a:schemeClr>
                </a:solidFill>
              </a:rPr>
              <a:t>img</a:t>
            </a:r>
            <a:r>
              <a:rPr lang="en-US" altLang="zh-TW" sz="2400" dirty="0">
                <a:solidFill>
                  <a:schemeClr val="accent2">
                    <a:lumMod val="75000"/>
                  </a:schemeClr>
                </a:solidFill>
              </a:rPr>
              <a:t>&gt;+</a:t>
            </a:r>
            <a:r>
              <a:rPr lang="zh-TW" altLang="en-US" sz="2400" dirty="0">
                <a:solidFill>
                  <a:schemeClr val="accent2">
                    <a:lumMod val="75000"/>
                  </a:schemeClr>
                </a:solidFill>
              </a:rPr>
              <a:t>超連結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A9EC080-6F5F-41C0-BF49-52DAA24605EA}"/>
              </a:ext>
            </a:extLst>
          </p:cNvPr>
          <p:cNvSpPr txBox="1"/>
          <p:nvPr/>
        </p:nvSpPr>
        <p:spPr>
          <a:xfrm>
            <a:off x="7016444" y="869239"/>
            <a:ext cx="1303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accent4">
                    <a:lumMod val="75000"/>
                  </a:schemeClr>
                </a:solidFill>
              </a:rPr>
              <a:t>&lt;ul&gt;&lt;li&gt;</a:t>
            </a:r>
            <a:endParaRPr lang="zh-TW" altLang="en-US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5293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9E5640-003A-424A-9DA7-ABA2B748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</a:rPr>
              <a:t>HTML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647B6E8-FFBA-4F16-BFB0-B8415FE271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82232" y="1433146"/>
            <a:ext cx="10179935" cy="4813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 &gt;&lt;</a:t>
            </a:r>
            <a:r>
              <a:rPr lang="en-US" altLang="zh-TW" b="0" dirty="0" err="1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images/logo.png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altLang="zh-TW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altLang="zh-TW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Menu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altLang="zh-TW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What's New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altLang="zh-TW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語音泡泡: 圓角矩形 4">
            <a:extLst>
              <a:ext uri="{FF2B5EF4-FFF2-40B4-BE49-F238E27FC236}">
                <a16:creationId xmlns:a16="http://schemas.microsoft.com/office/drawing/2014/main" id="{48EB4ACC-B540-470F-B878-AE46C5A6E814}"/>
              </a:ext>
            </a:extLst>
          </p:cNvPr>
          <p:cNvSpPr/>
          <p:nvPr/>
        </p:nvSpPr>
        <p:spPr>
          <a:xfrm>
            <a:off x="6331352" y="1331088"/>
            <a:ext cx="1574157" cy="671332"/>
          </a:xfrm>
          <a:prstGeom prst="wedgeRoundRectCallout">
            <a:avLst>
              <a:gd name="adj1" fmla="val -24510"/>
              <a:gd name="adj2" fmla="val 105603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注意路徑</a:t>
            </a:r>
          </a:p>
        </p:txBody>
      </p:sp>
    </p:spTree>
    <p:extLst>
      <p:ext uri="{BB962C8B-B14F-4D97-AF65-F5344CB8AC3E}">
        <p14:creationId xmlns:p14="http://schemas.microsoft.com/office/powerpoint/2010/main" val="360858863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60FB12-F181-4B4A-815A-C9D112FFD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CSS-</a:t>
            </a:r>
            <a:r>
              <a:rPr lang="zh-TW" altLang="en-US" dirty="0"/>
              <a:t>初始化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065B60-DC41-405B-85C9-A55D0F78B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159" y="3112698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2800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sz="28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sz="28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sz="28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box-sizing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border-box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 marL="0" indent="0">
              <a:buNone/>
            </a:pP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sz="28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TW" sz="28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Poppins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',</a:t>
            </a:r>
            <a:r>
              <a:rPr lang="en-US" altLang="zh-TW" sz="2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sans-serif</a:t>
            </a: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sz="28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  <p:sp>
        <p:nvSpPr>
          <p:cNvPr id="4" name="語音泡泡: 圓角矩形 3">
            <a:extLst>
              <a:ext uri="{FF2B5EF4-FFF2-40B4-BE49-F238E27FC236}">
                <a16:creationId xmlns:a16="http://schemas.microsoft.com/office/drawing/2014/main" id="{A8EF227C-7168-435F-8E93-40F5749F53B3}"/>
              </a:ext>
            </a:extLst>
          </p:cNvPr>
          <p:cNvSpPr/>
          <p:nvPr/>
        </p:nvSpPr>
        <p:spPr>
          <a:xfrm>
            <a:off x="1329159" y="2263851"/>
            <a:ext cx="775503" cy="747346"/>
          </a:xfrm>
          <a:prstGeom prst="wedgeRoundRectCallo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全部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FCC36A9-AE6C-4294-9D57-EEBC4A7C49BF}"/>
              </a:ext>
            </a:extLst>
          </p:cNvPr>
          <p:cNvSpPr txBox="1"/>
          <p:nvPr/>
        </p:nvSpPr>
        <p:spPr>
          <a:xfrm>
            <a:off x="1371600" y="1460413"/>
            <a:ext cx="96995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@import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https://fonts.googleapis.com/css2?family=Poppins:wght@100;200;300;400;500;600;700;800;900&amp;display=swap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883398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86BB82-9880-4D06-B3A7-322A8B44A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Margin vs padding vs border</a:t>
            </a:r>
            <a:endParaRPr lang="zh-TW" altLang="en-US" dirty="0"/>
          </a:p>
        </p:txBody>
      </p:sp>
      <p:pic>
        <p:nvPicPr>
          <p:cNvPr id="1026" name="Picture 2" descr="Imgur">
            <a:extLst>
              <a:ext uri="{FF2B5EF4-FFF2-40B4-BE49-F238E27FC236}">
                <a16:creationId xmlns:a16="http://schemas.microsoft.com/office/drawing/2014/main" id="{FCFB56AC-7490-4F04-BDBC-BD85EFDCB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507" y="2068929"/>
            <a:ext cx="4033779" cy="230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gur">
            <a:extLst>
              <a:ext uri="{FF2B5EF4-FFF2-40B4-BE49-F238E27FC236}">
                <a16:creationId xmlns:a16="http://schemas.microsoft.com/office/drawing/2014/main" id="{B48DF0E4-1730-4514-9588-BF378F02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341" y="2068929"/>
            <a:ext cx="2753508" cy="3255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gur">
            <a:extLst>
              <a:ext uri="{FF2B5EF4-FFF2-40B4-BE49-F238E27FC236}">
                <a16:creationId xmlns:a16="http://schemas.microsoft.com/office/drawing/2014/main" id="{E6130EC3-76E9-4BBC-9169-7D83961A2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095" y="5695950"/>
            <a:ext cx="48006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2809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BEE43F-B380-4382-926F-669422FD5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拆解知識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926A470D-3724-494E-8CDD-1A067416FE83}"/>
              </a:ext>
            </a:extLst>
          </p:cNvPr>
          <p:cNvSpPr/>
          <p:nvPr/>
        </p:nvSpPr>
        <p:spPr>
          <a:xfrm>
            <a:off x="2602090" y="2743200"/>
            <a:ext cx="1196622" cy="7676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問題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6E48E23-97A8-433D-BA7D-3562D8AB5EA8}"/>
              </a:ext>
            </a:extLst>
          </p:cNvPr>
          <p:cNvSpPr/>
          <p:nvPr/>
        </p:nvSpPr>
        <p:spPr>
          <a:xfrm>
            <a:off x="5830712" y="2743200"/>
            <a:ext cx="1196622" cy="7676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知識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D5AEDA0-FB41-4FDB-9A4B-0F8DFDF91632}"/>
              </a:ext>
            </a:extLst>
          </p:cNvPr>
          <p:cNvSpPr/>
          <p:nvPr/>
        </p:nvSpPr>
        <p:spPr>
          <a:xfrm>
            <a:off x="8890000" y="2743200"/>
            <a:ext cx="1196622" cy="7676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工具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A863BD9-B049-435C-B2A3-463E46BC276D}"/>
              </a:ext>
            </a:extLst>
          </p:cNvPr>
          <p:cNvSpPr txBox="1"/>
          <p:nvPr/>
        </p:nvSpPr>
        <p:spPr>
          <a:xfrm>
            <a:off x="2088444" y="4047066"/>
            <a:ext cx="29012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想要在瀏覽器顯示資訊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4F617A2-10BC-4E1A-9E54-DCC955FDA428}"/>
              </a:ext>
            </a:extLst>
          </p:cNvPr>
          <p:cNvSpPr txBox="1"/>
          <p:nvPr/>
        </p:nvSpPr>
        <p:spPr>
          <a:xfrm>
            <a:off x="5068712" y="4047066"/>
            <a:ext cx="2720622" cy="1536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TW" altLang="en-US" sz="2000" dirty="0"/>
              <a:t>前端</a:t>
            </a:r>
            <a:endParaRPr lang="en-US" altLang="zh-TW" sz="2000" dirty="0"/>
          </a:p>
          <a:p>
            <a:pPr algn="ctr">
              <a:lnSpc>
                <a:spcPct val="120000"/>
              </a:lnSpc>
            </a:pPr>
            <a:r>
              <a:rPr lang="en-US" altLang="zh-TW" sz="2000" dirty="0"/>
              <a:t>CSS</a:t>
            </a:r>
          </a:p>
          <a:p>
            <a:pPr algn="ctr">
              <a:lnSpc>
                <a:spcPct val="120000"/>
              </a:lnSpc>
            </a:pPr>
            <a:r>
              <a:rPr lang="en-US" altLang="zh-TW" sz="2000" dirty="0"/>
              <a:t>HTML</a:t>
            </a:r>
          </a:p>
          <a:p>
            <a:pPr algn="ctr">
              <a:lnSpc>
                <a:spcPct val="120000"/>
              </a:lnSpc>
            </a:pPr>
            <a:r>
              <a:rPr lang="en-US" altLang="zh-TW" sz="2000" dirty="0"/>
              <a:t>JavaScript</a:t>
            </a:r>
            <a:endParaRPr lang="zh-TW" altLang="en-US" sz="2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C54B2DA-60D7-4881-A783-19A7BB2DE466}"/>
              </a:ext>
            </a:extLst>
          </p:cNvPr>
          <p:cNvSpPr txBox="1"/>
          <p:nvPr/>
        </p:nvSpPr>
        <p:spPr>
          <a:xfrm>
            <a:off x="8252178" y="4047066"/>
            <a:ext cx="2720622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TW" altLang="en-US" sz="2000" dirty="0"/>
              <a:t>程式語言</a:t>
            </a:r>
            <a:endParaRPr lang="en-US" altLang="zh-TW" sz="2000" dirty="0"/>
          </a:p>
          <a:p>
            <a:pPr algn="ctr">
              <a:lnSpc>
                <a:spcPct val="120000"/>
              </a:lnSpc>
            </a:pPr>
            <a:r>
              <a:rPr lang="zh-TW" altLang="en-US" sz="2000" dirty="0"/>
              <a:t>前端框架</a:t>
            </a:r>
          </a:p>
        </p:txBody>
      </p:sp>
    </p:spTree>
    <p:extLst>
      <p:ext uri="{BB962C8B-B14F-4D97-AF65-F5344CB8AC3E}">
        <p14:creationId xmlns:p14="http://schemas.microsoft.com/office/powerpoint/2010/main" val="129353336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0E672-44EB-4A98-B9F1-CD32A2A63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盒子模型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0" i="0" dirty="0">
                <a:solidFill>
                  <a:srgbClr val="4C4C4C"/>
                </a:solidFill>
                <a:effectLst/>
                <a:ea typeface="微軟正黑體" panose="020B0604030504040204" pitchFamily="34" charset="-120"/>
              </a:rPr>
              <a:t>box model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1122A3-847A-40BA-9F3C-EA3784529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1841266"/>
          </a:xfrm>
        </p:spPr>
        <p:txBody>
          <a:bodyPr>
            <a:normAutofit/>
          </a:bodyPr>
          <a:lstStyle/>
          <a:p>
            <a:pPr algn="l"/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控制頁面各元素的寬與高</a:t>
            </a:r>
            <a:endParaRPr lang="en-US" altLang="zh-TW" b="0" i="0" dirty="0">
              <a:solidFill>
                <a:srgbClr val="4C4C4C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加上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padding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border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，才會是這個元素的實際尺寸</a:t>
            </a:r>
            <a:endParaRPr lang="en-US" altLang="zh-TW" b="0" i="0" dirty="0">
              <a:solidFill>
                <a:srgbClr val="4C4C4C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20000"/>
              </a:lnSpc>
            </a:pP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要準確控制版面不破版，原本所設定的尺寸還需要再扣掉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border/padding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，但是這樣每次設尺寸都要做計算，太麻煩了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483F937-CA58-46D5-9D59-D0C2EE1EAD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046" b="81118"/>
          <a:stretch/>
        </p:blipFill>
        <p:spPr>
          <a:xfrm>
            <a:off x="1371600" y="3744062"/>
            <a:ext cx="9747955" cy="114652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8DCEB27B-81DC-42E9-80F3-84B877DE7B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417" t="76433"/>
          <a:stretch/>
        </p:blipFill>
        <p:spPr>
          <a:xfrm>
            <a:off x="9226881" y="4890582"/>
            <a:ext cx="2862595" cy="2156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11195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0E672-44EB-4A98-B9F1-CD32A2A63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4C4C4C"/>
                </a:solidFill>
                <a:effectLst/>
                <a:ea typeface="微軟正黑體" panose="020B0604030504040204" pitchFamily="34" charset="-120"/>
              </a:rPr>
              <a:t>box-sizing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1122A3-847A-40BA-9F3C-EA3784529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1670538"/>
          </a:xfrm>
        </p:spPr>
        <p:txBody>
          <a:bodyPr>
            <a:normAutofit/>
          </a:bodyPr>
          <a:lstStyle/>
          <a:p>
            <a:pPr algn="l"/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width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height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上更直觀</a:t>
            </a:r>
            <a:endParaRPr lang="en-US" altLang="zh-TW" b="0" i="0" dirty="0">
              <a:solidFill>
                <a:srgbClr val="4C4C4C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content-box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default value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，實際寬高＝所設定的數值＋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border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＋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padding</a:t>
            </a:r>
          </a:p>
          <a:p>
            <a:pPr algn="l"/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border-box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：實際寬高＝所設定的數值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已包含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border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padding) -&gt; </a:t>
            </a:r>
            <a:r>
              <a:rPr lang="zh-TW" altLang="en-US" b="0" i="0" dirty="0">
                <a:solidFill>
                  <a:srgbClr val="4C4C4C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防止破版</a:t>
            </a:r>
            <a:endParaRPr lang="en-US" altLang="zh-TW" b="0" i="0" dirty="0">
              <a:solidFill>
                <a:srgbClr val="4C4C4C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47F1DF8-D437-416D-80F6-146A11F6F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429000"/>
            <a:ext cx="6551271" cy="3231278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113FB1A-CFC9-4E67-9D5D-429F968309E2}"/>
              </a:ext>
            </a:extLst>
          </p:cNvPr>
          <p:cNvSpPr txBox="1"/>
          <p:nvPr/>
        </p:nvSpPr>
        <p:spPr>
          <a:xfrm>
            <a:off x="2369918" y="3543223"/>
            <a:ext cx="1594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i="0" dirty="0">
                <a:solidFill>
                  <a:schemeClr val="accent5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content-box</a:t>
            </a:r>
            <a:endParaRPr lang="zh-TW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95064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3BB6FD-BF21-4BC0-935D-EADC88B3E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CSS- </a:t>
            </a:r>
            <a:r>
              <a:rPr lang="zh-TW" altLang="en-US" dirty="0"/>
              <a:t>初始化</a:t>
            </a:r>
            <a:r>
              <a:rPr lang="en-US" altLang="zh-TW" dirty="0"/>
              <a:t>section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E1C384-2618-42D6-9EFE-DA9AF727E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758461"/>
            <a:ext cx="10341981" cy="48622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/*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設置位置屬性*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</a:t>
            </a:r>
            <a:endParaRPr lang="zh-TW" altLang="en-US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relative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/*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相對位置*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</a:t>
            </a:r>
            <a:endParaRPr lang="zh-TW" altLang="en-US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/*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設置寬高*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</a:t>
            </a:r>
            <a:endParaRPr lang="zh-TW" altLang="en-US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/*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寬度隨著螢幕大小變動*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</a:t>
            </a:r>
            <a:endParaRPr lang="zh-TW" altLang="en-US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min-height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100vh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/*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不管裡面有沒有東西，先把高度撐高到</a:t>
            </a:r>
            <a:r>
              <a:rPr lang="zh-TW" altLang="en-US" i="1" dirty="0">
                <a:solidFill>
                  <a:srgbClr val="34495E"/>
                </a:solidFill>
                <a:effectLst/>
                <a:latin typeface="Source Sans Pro" panose="020B0503030403020204" pitchFamily="34" charset="0"/>
              </a:rPr>
              <a:t>螢幕可視範圍</a:t>
            </a:r>
            <a:r>
              <a:rPr lang="zh-TW" altLang="en-US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TW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/</a:t>
            </a:r>
            <a:endParaRPr lang="zh-TW" altLang="en-US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100px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2100" i="1" dirty="0">
                <a:solidFill>
                  <a:srgbClr val="4A4A4A"/>
                </a:solidFill>
              </a:rPr>
              <a:t>/</a:t>
            </a:r>
            <a:r>
              <a:rPr lang="zh-TW" altLang="en-US" sz="2100" i="1" dirty="0">
                <a:solidFill>
                  <a:srgbClr val="4A4A4A"/>
                </a:solidFill>
              </a:rPr>
              <a:t>*離上下左右有點距離*</a:t>
            </a:r>
            <a:r>
              <a:rPr lang="en-US" altLang="zh-TW" sz="2100" i="1" dirty="0">
                <a:solidFill>
                  <a:srgbClr val="4A4A4A"/>
                </a:solidFill>
              </a:rPr>
              <a:t>/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4105442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D1C72A-7A62-420C-B3F3-F1BF4C435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網頁的</a:t>
            </a:r>
            <a:r>
              <a:rPr lang="en-US" altLang="zh-TW" dirty="0"/>
              <a:t>X.Y</a:t>
            </a:r>
            <a:r>
              <a:rPr lang="zh-TW" altLang="en-US" dirty="0"/>
              <a:t>軸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ECF61EC-6294-4920-9508-768043DD7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252" b="40013"/>
          <a:stretch/>
        </p:blipFill>
        <p:spPr>
          <a:xfrm>
            <a:off x="2028762" y="1995763"/>
            <a:ext cx="6889460" cy="4205997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7834034A-E108-44B8-B305-10FB9362B753}"/>
              </a:ext>
            </a:extLst>
          </p:cNvPr>
          <p:cNvSpPr/>
          <p:nvPr/>
        </p:nvSpPr>
        <p:spPr>
          <a:xfrm>
            <a:off x="1965731" y="1932732"/>
            <a:ext cx="185937" cy="185937"/>
          </a:xfrm>
          <a:prstGeom prst="ellips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9BED285-AE06-4FF5-9699-51CA94F091F0}"/>
              </a:ext>
            </a:extLst>
          </p:cNvPr>
          <p:cNvSpPr txBox="1"/>
          <p:nvPr/>
        </p:nvSpPr>
        <p:spPr>
          <a:xfrm>
            <a:off x="1486835" y="1472643"/>
            <a:ext cx="1210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(0,0)</a:t>
            </a:r>
            <a:endParaRPr lang="zh-TW" altLang="en-US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2D9BDFE5-4C66-419E-9246-8451C7CC2D03}"/>
              </a:ext>
            </a:extLst>
          </p:cNvPr>
          <p:cNvSpPr/>
          <p:nvPr/>
        </p:nvSpPr>
        <p:spPr>
          <a:xfrm>
            <a:off x="2611782" y="1679402"/>
            <a:ext cx="4049636" cy="193452"/>
          </a:xfrm>
          <a:prstGeom prst="right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38761A90-C673-46BC-87C6-49CB69DA4EB5}"/>
              </a:ext>
            </a:extLst>
          </p:cNvPr>
          <p:cNvSpPr/>
          <p:nvPr/>
        </p:nvSpPr>
        <p:spPr>
          <a:xfrm rot="5400000">
            <a:off x="-361428" y="4414894"/>
            <a:ext cx="4049637" cy="193452"/>
          </a:xfrm>
          <a:prstGeom prst="right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DFA0DCAB-08E1-4114-B7FD-491D6910AE78}"/>
              </a:ext>
            </a:extLst>
          </p:cNvPr>
          <p:cNvSpPr/>
          <p:nvPr/>
        </p:nvSpPr>
        <p:spPr>
          <a:xfrm>
            <a:off x="3286197" y="2502785"/>
            <a:ext cx="185937" cy="185937"/>
          </a:xfrm>
          <a:prstGeom prst="ellips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B3C58E8-6BFA-499E-8BC2-6217C72B6994}"/>
              </a:ext>
            </a:extLst>
          </p:cNvPr>
          <p:cNvSpPr txBox="1"/>
          <p:nvPr/>
        </p:nvSpPr>
        <p:spPr>
          <a:xfrm>
            <a:off x="3151875" y="2751751"/>
            <a:ext cx="2198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(100,80)</a:t>
            </a:r>
            <a:endParaRPr lang="zh-TW" altLang="en-US" sz="20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E60ECFB-01A7-4B0E-8EA7-4EBC3A40DB40}"/>
              </a:ext>
            </a:extLst>
          </p:cNvPr>
          <p:cNvCxnSpPr>
            <a:cxnSpLocks/>
          </p:cNvCxnSpPr>
          <p:nvPr/>
        </p:nvCxnSpPr>
        <p:spPr>
          <a:xfrm>
            <a:off x="2052397" y="2617587"/>
            <a:ext cx="1233800" cy="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133954A2-916A-4A22-9888-1D8962CD3841}"/>
              </a:ext>
            </a:extLst>
          </p:cNvPr>
          <p:cNvSpPr txBox="1"/>
          <p:nvPr/>
        </p:nvSpPr>
        <p:spPr>
          <a:xfrm>
            <a:off x="2274191" y="2595753"/>
            <a:ext cx="877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100</a:t>
            </a:r>
            <a:endParaRPr lang="zh-TW" altLang="en-US" sz="2000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3C38EF44-1B45-4467-B5D3-0CA8364F5BBE}"/>
              </a:ext>
            </a:extLst>
          </p:cNvPr>
          <p:cNvCxnSpPr>
            <a:cxnSpLocks/>
          </p:cNvCxnSpPr>
          <p:nvPr/>
        </p:nvCxnSpPr>
        <p:spPr>
          <a:xfrm>
            <a:off x="3387044" y="1995762"/>
            <a:ext cx="0" cy="613947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197871AB-7C41-466C-9849-DBCEB703CBBE}"/>
              </a:ext>
            </a:extLst>
          </p:cNvPr>
          <p:cNvSpPr txBox="1"/>
          <p:nvPr/>
        </p:nvSpPr>
        <p:spPr>
          <a:xfrm>
            <a:off x="3450074" y="2034496"/>
            <a:ext cx="877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80</a:t>
            </a:r>
            <a:endParaRPr lang="zh-TW" altLang="en-US" sz="2000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59586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9B8C67-7260-421B-96AD-E417C9B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relative</a:t>
            </a:r>
            <a:r>
              <a:rPr lang="zh-TW" altLang="en-US" dirty="0">
                <a:solidFill>
                  <a:srgbClr val="4C4C4C"/>
                </a:solidFill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absolute</a:t>
            </a:r>
            <a:endParaRPr lang="zh-TW" altLang="en-US" dirty="0">
              <a:solidFill>
                <a:srgbClr val="4C4C4C"/>
              </a:solidFill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789695-A357-4BE4-9CD1-821F43189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相對</a:t>
            </a:r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relative</a:t>
            </a:r>
            <a:r>
              <a:rPr lang="zh-TW" altLang="en-US" dirty="0">
                <a:solidFill>
                  <a:srgbClr val="4C4C4C"/>
                </a:solidFill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4C4C4C"/>
                </a:solidFill>
                <a:ea typeface="微軟正黑體" panose="020B0604030504040204" pitchFamily="34" charset="-120"/>
              </a:rPr>
              <a:t>以當前的位置，作相對地移動</a:t>
            </a:r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)</a:t>
            </a:r>
            <a:endParaRPr lang="en-US" altLang="zh-TW" dirty="0"/>
          </a:p>
          <a:p>
            <a:r>
              <a:rPr lang="zh-TW" altLang="en-US" dirty="0"/>
              <a:t>絕對</a:t>
            </a:r>
            <a:r>
              <a:rPr lang="en-US" altLang="zh-TW" dirty="0">
                <a:solidFill>
                  <a:srgbClr val="4C4C4C"/>
                </a:solidFill>
                <a:ea typeface="微軟正黑體" panose="020B0604030504040204" pitchFamily="34" charset="-120"/>
              </a:rPr>
              <a:t>absolute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會跳脫原本的框來計算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往外層找，如果都沒有其他</a:t>
            </a:r>
            <a:r>
              <a:rPr lang="en-US" altLang="zh-TW" dirty="0"/>
              <a:t>position</a:t>
            </a:r>
            <a:r>
              <a:rPr lang="zh-TW" altLang="en-US" dirty="0"/>
              <a:t>設定，從網頁的左上角開始算</a:t>
            </a:r>
            <a:r>
              <a:rPr lang="en-US" altLang="zh-TW" dirty="0"/>
              <a:t>)</a:t>
            </a:r>
            <a:endParaRPr lang="en-US" altLang="zh-TW" dirty="0">
              <a:hlinkClick r:id="rId2"/>
            </a:endParaRPr>
          </a:p>
          <a:p>
            <a:endParaRPr lang="en-US" altLang="zh-TW" dirty="0">
              <a:hlinkClick r:id="rId2"/>
            </a:endParaRPr>
          </a:p>
          <a:p>
            <a:r>
              <a:rPr lang="en-US" altLang="zh-TW" dirty="0">
                <a:hlinkClick r:id="rId2"/>
              </a:rPr>
              <a:t>https://ithelp.ithome.com.tw/articles/10212202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573198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C7879A-D7A9-48AE-B3A5-5E5D61A75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76514"/>
            <a:ext cx="9601200" cy="747346"/>
          </a:xfrm>
        </p:spPr>
        <p:txBody>
          <a:bodyPr/>
          <a:lstStyle/>
          <a:p>
            <a:r>
              <a:rPr lang="en-US" altLang="zh-TW" dirty="0"/>
              <a:t>Px % </a:t>
            </a:r>
            <a:r>
              <a:rPr lang="en-US" altLang="zh-TW" dirty="0" err="1"/>
              <a:t>vh</a:t>
            </a:r>
            <a:endParaRPr lang="zh-TW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B008B8E-2450-421C-B09F-7F0F2A62F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232" y="1214064"/>
            <a:ext cx="10848975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DDB8C055-D53C-485B-BAD9-7AC89BBA7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232" y="3240746"/>
            <a:ext cx="10925175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969C286A-E258-4139-AC76-173904AADB7C}"/>
              </a:ext>
            </a:extLst>
          </p:cNvPr>
          <p:cNvSpPr txBox="1"/>
          <p:nvPr/>
        </p:nvSpPr>
        <p:spPr>
          <a:xfrm>
            <a:off x="1014232" y="4747079"/>
            <a:ext cx="7377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0" i="0" dirty="0">
                <a:solidFill>
                  <a:srgbClr val="34495E"/>
                </a:solidFill>
                <a:effectLst/>
                <a:latin typeface="Source Sans Pro" panose="020B0503030403020204" pitchFamily="34" charset="0"/>
              </a:rPr>
              <a:t>view height</a:t>
            </a:r>
            <a:r>
              <a:rPr lang="zh-TW" altLang="en-US" b="0" i="0" dirty="0">
                <a:solidFill>
                  <a:srgbClr val="34495E"/>
                </a:solidFill>
                <a:effectLst/>
                <a:latin typeface="Source Sans Pro" panose="020B0503030403020204" pitchFamily="34" charset="0"/>
              </a:rPr>
              <a:t>，</a:t>
            </a:r>
            <a:r>
              <a:rPr lang="zh-TW" altLang="en-US" b="1" i="0" dirty="0">
                <a:solidFill>
                  <a:srgbClr val="34495E"/>
                </a:solidFill>
                <a:effectLst/>
                <a:latin typeface="Source Sans Pro" panose="020B0503030403020204" pitchFamily="34" charset="0"/>
              </a:rPr>
              <a:t>螢幕可視範圍</a:t>
            </a:r>
            <a:r>
              <a:rPr lang="zh-TW" altLang="en-US" b="0" i="0" dirty="0">
                <a:solidFill>
                  <a:srgbClr val="34495E"/>
                </a:solidFill>
                <a:effectLst/>
                <a:latin typeface="Source Sans Pro" panose="020B0503030403020204" pitchFamily="34" charset="0"/>
              </a:rPr>
              <a:t>高度的百分比，隨著瀏覽器的縮放而改變</a:t>
            </a:r>
            <a:endParaRPr lang="zh-TW" altLang="en-US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38B4CFCA-8A13-4558-83E9-7BD55B1FC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232" y="5116411"/>
            <a:ext cx="83439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BEA72F55-CA32-49F4-8C91-01733C6FEE48}"/>
              </a:ext>
            </a:extLst>
          </p:cNvPr>
          <p:cNvSpPr txBox="1"/>
          <p:nvPr/>
        </p:nvSpPr>
        <p:spPr>
          <a:xfrm>
            <a:off x="1014232" y="2871414"/>
            <a:ext cx="73774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%:</a:t>
            </a:r>
            <a:r>
              <a:rPr lang="zh-TW" altLang="en-US" dirty="0"/>
              <a:t>沒有內容時，不會顯示，隨著瀏覽器縮放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FD21643-0B02-41A8-B621-3003BA1E557E}"/>
              </a:ext>
            </a:extLst>
          </p:cNvPr>
          <p:cNvSpPr txBox="1"/>
          <p:nvPr/>
        </p:nvSpPr>
        <p:spPr>
          <a:xfrm>
            <a:off x="1014232" y="797727"/>
            <a:ext cx="73774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px:</a:t>
            </a:r>
            <a:r>
              <a:rPr lang="zh-TW" altLang="en-US" dirty="0"/>
              <a:t>固定大小，不隨瀏覽器縮放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3080" name="Picture 8" descr="Here is an image to make it more clear">
            <a:extLst>
              <a:ext uri="{FF2B5EF4-FFF2-40B4-BE49-F238E27FC236}">
                <a16:creationId xmlns:a16="http://schemas.microsoft.com/office/drawing/2014/main" id="{03C1A551-A46E-433D-84C3-B9B9B0DF1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7398" y="3820118"/>
            <a:ext cx="3845809" cy="2985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580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ACCDC5-26AC-41F1-B69D-744BDB404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Css</a:t>
            </a:r>
            <a:r>
              <a:rPr lang="en-US" altLang="zh-TW" dirty="0"/>
              <a:t>- header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EDFA94-DF12-42C8-A910-51787C95F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10006314" cy="48506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 err="1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zh-TW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100px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flex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align-items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center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15626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169B14-ACA3-4EB6-B230-3680F3C38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display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25ED2B-27DC-4C22-90DD-30C8C68E3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8462"/>
            <a:ext cx="9601200" cy="625923"/>
          </a:xfrm>
        </p:spPr>
        <p:txBody>
          <a:bodyPr/>
          <a:lstStyle/>
          <a:p>
            <a:r>
              <a:rPr lang="zh-TW" alt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設定網頁元素的顯示類型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519343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E8BED4-0158-4D92-8787-9D44E281D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hlinkClick r:id="rId2"/>
              </a:rPr>
              <a:t>display: flex</a:t>
            </a:r>
            <a:endParaRPr lang="zh-TW" alt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EE2578F-9A21-4A9A-8AE2-9875B4106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642" y="1825112"/>
            <a:ext cx="57150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FF39E68B-9AAE-42B4-ADA2-BA193013C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667" y="1783280"/>
            <a:ext cx="5715000" cy="311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91831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E8BED4-0158-4D92-8787-9D44E281D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hlinkClick r:id="rId2"/>
              </a:rPr>
              <a:t>display: flex</a:t>
            </a:r>
            <a:endParaRPr lang="zh-TW" alt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EE2578F-9A21-4A9A-8AE2-9875B4106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735931"/>
            <a:ext cx="57150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15E5753-AD6B-4F5B-AA91-E06764283E99}"/>
              </a:ext>
            </a:extLst>
          </p:cNvPr>
          <p:cNvSpPr txBox="1"/>
          <p:nvPr/>
        </p:nvSpPr>
        <p:spPr>
          <a:xfrm>
            <a:off x="1279003" y="1717447"/>
            <a:ext cx="88604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altLang="zh-TW" sz="2800" b="0" i="0" dirty="0">
                <a:solidFill>
                  <a:srgbClr val="555555"/>
                </a:solidFill>
                <a:effectLst/>
                <a:latin typeface="inherit"/>
              </a:rPr>
              <a:t>align-items:</a:t>
            </a:r>
            <a:r>
              <a:rPr lang="zh-TW" altLang="en-US" sz="2800" b="0" i="0" dirty="0">
                <a:solidFill>
                  <a:srgbClr val="555555"/>
                </a:solidFill>
                <a:effectLst/>
                <a:latin typeface="Titillium Web"/>
              </a:rPr>
              <a:t>外容器屬性，交錯軸</a:t>
            </a:r>
            <a:r>
              <a:rPr lang="en-US" altLang="zh-TW" sz="2800" b="0" i="0" dirty="0">
                <a:solidFill>
                  <a:srgbClr val="555555"/>
                </a:solidFill>
                <a:effectLst/>
                <a:latin typeface="Titillium Web"/>
              </a:rPr>
              <a:t>(cross)</a:t>
            </a:r>
            <a:r>
              <a:rPr lang="zh-TW" altLang="en-US" sz="2800" b="0" i="0" dirty="0">
                <a:solidFill>
                  <a:srgbClr val="555555"/>
                </a:solidFill>
                <a:effectLst/>
                <a:latin typeface="Titillium Web"/>
              </a:rPr>
              <a:t>的對齊設定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3821C48-8778-4E64-8210-5A1B41D65A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960"/>
          <a:stretch/>
        </p:blipFill>
        <p:spPr bwMode="auto">
          <a:xfrm>
            <a:off x="6477000" y="2286153"/>
            <a:ext cx="5715000" cy="346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8806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1ACA2E-7BD6-4FCC-A0EA-27F825E70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網頁內容有什麼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97BB940-144A-4BB6-8A59-D9E1F93714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098103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97740E-4FBB-4812-9785-D85373CE7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設定</a:t>
            </a:r>
            <a:r>
              <a:rPr lang="en-US" altLang="zh-TW" dirty="0"/>
              <a:t>logo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2C6524-0BDF-484A-833D-90700AC3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HTML: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 &gt;&lt;</a:t>
            </a:r>
            <a:r>
              <a:rPr lang="en-US" altLang="zh-TW" b="0" dirty="0" err="1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images/logo.png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 </a:t>
            </a:r>
            <a:r>
              <a:rPr lang="en-US" altLang="zh-TW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altLang="zh-TW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logo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"&gt;&lt;/</a:t>
            </a:r>
            <a:r>
              <a:rPr lang="en-US" altLang="zh-TW" b="0" dirty="0">
                <a:solidFill>
                  <a:srgbClr val="F07178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&gt;</a:t>
            </a:r>
            <a:endParaRPr lang="fr-FR" altLang="zh-TW" b="0" dirty="0">
              <a:solidFill>
                <a:srgbClr val="89DD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TW" dirty="0">
              <a:solidFill>
                <a:srgbClr val="89DDFF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89DDFF"/>
                </a:solidFill>
              </a:rPr>
              <a:t>CSS:</a:t>
            </a:r>
            <a:endParaRPr lang="fr-FR" altLang="zh-TW" dirty="0">
              <a:solidFill>
                <a:srgbClr val="89DDFF"/>
              </a:solidFill>
            </a:endParaRPr>
          </a:p>
          <a:p>
            <a:pPr marL="0" indent="0">
              <a:buNone/>
            </a:pP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fr-FR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logo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fr-FR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fr-FR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relative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fr-FR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fr-FR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fr-FR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80px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  /*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試試看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80%</a:t>
            </a: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*/</a:t>
            </a:r>
            <a:endParaRPr lang="fr-FR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fr-FR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fr-FR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7757293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7F331D-9E03-4118-B35C-4E2697049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設定</a:t>
            </a:r>
            <a:r>
              <a:rPr lang="en-US" altLang="zh-TW" dirty="0"/>
              <a:t>ul li</a:t>
            </a:r>
            <a:r>
              <a:rPr lang="zh-TW" altLang="en-US" dirty="0"/>
              <a:t>清單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B06F5BB-EECE-4E6E-B3BB-834A45760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relative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flex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*向右排列*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list-style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none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zh-TW" altLang="en-US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*隱藏項目符號*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/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5736044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418156-33EB-4780-9349-DC6ADD12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美化一下</a:t>
            </a:r>
            <a:r>
              <a:rPr lang="en-US" altLang="zh-TW" dirty="0"/>
              <a:t>navbar</a:t>
            </a:r>
            <a:r>
              <a:rPr lang="zh-TW" altLang="en-US" dirty="0"/>
              <a:t>的內容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300C96-61F7-4D26-9CEB-40EFBF854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333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40px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none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TW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TW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TW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7353631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5F17FC-3DFB-4891-86E9-D3ED28E9F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Consolas" panose="020B0609020204030204" pitchFamily="49" charset="0"/>
                <a:hlinkClick r:id="rId2"/>
              </a:rPr>
              <a:t>color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5A30E1-1A4B-46DF-B1AB-7E5A22FE3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A30A535-58E0-4FF5-84D5-CBD6DF2A5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049" y="542690"/>
            <a:ext cx="2438740" cy="168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39103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4F2ECC-8516-4BBD-A39B-CCD4DB094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Px vs %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654460-D396-4CA0-B1D1-6122D7045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926837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Padding </a:t>
            </a:r>
            <a:r>
              <a:rPr lang="en-US" altLang="zh-TW" dirty="0" err="1"/>
              <a:t>marign</a:t>
            </a:r>
            <a:r>
              <a:rPr lang="en-US" altLang="zh-TW" dirty="0"/>
              <a:t> </a:t>
            </a:r>
            <a:r>
              <a:rPr lang="zh-TW" altLang="en-US" dirty="0"/>
              <a:t>調整位置</a:t>
            </a:r>
          </a:p>
        </p:txBody>
      </p:sp>
    </p:spTree>
    <p:extLst>
      <p:ext uri="{BB962C8B-B14F-4D97-AF65-F5344CB8AC3E}">
        <p14:creationId xmlns:p14="http://schemas.microsoft.com/office/powerpoint/2010/main" val="276743702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871610-F74C-49B2-AE3B-C9E420D42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display: flex;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597DD23-8984-4EF4-9609-02D9A39DB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justify-content: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主軸的對齊方式，共有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種選項</a:t>
            </a:r>
            <a:endParaRPr lang="en-US" altLang="zh-TW" b="0" dirty="0">
              <a:solidFill>
                <a:schemeClr val="accent5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align-items:</a:t>
            </a:r>
          </a:p>
          <a:p>
            <a:pPr lvl="1"/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交叉軸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(cross axis)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的對齊方式，共有 </a:t>
            </a: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 </a:t>
            </a:r>
            <a:r>
              <a:rPr lang="zh-TW" altLang="en-US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種選項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flex-start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flex-end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stretch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baseline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51515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center</a:t>
            </a:r>
          </a:p>
          <a:p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EA8ED14-0E57-434D-8B8D-B3973B659186}"/>
              </a:ext>
            </a:extLst>
          </p:cNvPr>
          <p:cNvSpPr txBox="1"/>
          <p:nvPr/>
        </p:nvSpPr>
        <p:spPr>
          <a:xfrm>
            <a:off x="5311067" y="423197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https://cythilya.github.io/2017/04/04/flexbox-basics/</a:t>
            </a:r>
          </a:p>
        </p:txBody>
      </p:sp>
      <p:pic>
        <p:nvPicPr>
          <p:cNvPr id="2050" name="Picture 2" descr="圖解 Flexbox 基本屬性 - 主軸和交叉軸">
            <a:extLst>
              <a:ext uri="{FF2B5EF4-FFF2-40B4-BE49-F238E27FC236}">
                <a16:creationId xmlns:a16="http://schemas.microsoft.com/office/drawing/2014/main" id="{6765EE7B-F718-48A4-91D1-EC3AF0DA3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4025" y="239092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90107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調整位置</a:t>
            </a:r>
          </a:p>
        </p:txBody>
      </p:sp>
    </p:spTree>
    <p:extLst>
      <p:ext uri="{BB962C8B-B14F-4D97-AF65-F5344CB8AC3E}">
        <p14:creationId xmlns:p14="http://schemas.microsoft.com/office/powerpoint/2010/main" val="178035359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4B61E-B512-4CFF-A0EA-DCF42F30A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display: block vs inline</a:t>
            </a:r>
            <a:r>
              <a:rPr lang="zh-TW" altLang="en-US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vs inline-block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4CAE4D-F63D-433E-8CAD-A450AA9DB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&lt;h2&gt; </a:t>
            </a:r>
            <a:r>
              <a:rPr lang="en-US" altLang="zh-TW" dirty="0" err="1"/>
              <a:t>v.s</a:t>
            </a:r>
            <a:r>
              <a:rPr lang="en-US" altLang="zh-TW" dirty="0"/>
              <a:t> &lt;p&gt;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8267759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A8504A-374C-4F76-95FD-B2D9D6F20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position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45F8A9-C56A-4926-950F-5758E7944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absolute</a:t>
            </a:r>
          </a:p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relative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8925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86762-885C-4B18-94FE-6E6C8933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C3F9B4-C2D5-41CE-AF99-81BC91E18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hlinkClick r:id="rId3"/>
            <a:extLst>
              <a:ext uri="{FF2B5EF4-FFF2-40B4-BE49-F238E27FC236}">
                <a16:creationId xmlns:a16="http://schemas.microsoft.com/office/drawing/2014/main" id="{5145BEE2-A774-485D-ACA0-6520C764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43" y="577049"/>
            <a:ext cx="11851097" cy="587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92397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CDEB3A-4D2D-4403-AB50-3301170CD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向子層渲染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FCC4D7-C43B-4B5F-9C00-E52CBE3E3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013230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1CC3D2-180F-4151-A957-ADA145FCF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註解 </a:t>
            </a:r>
            <a:r>
              <a:rPr lang="en-US" altLang="zh-TW" dirty="0"/>
              <a:t>/</a:t>
            </a:r>
            <a:r>
              <a:rPr lang="zh-TW" altLang="en-US" dirty="0"/>
              <a:t>* *</a:t>
            </a:r>
            <a:r>
              <a:rPr lang="en-US" altLang="zh-TW" dirty="0"/>
              <a:t>/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915581-313C-44DF-96BE-3B9B09F3B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68269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FA71FD-B120-4454-9F32-13DF6638E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單位 </a:t>
            </a:r>
            <a:r>
              <a:rPr lang="en-US" altLang="zh-TW" dirty="0" err="1"/>
              <a:t>vh</a:t>
            </a:r>
            <a:r>
              <a:rPr lang="en-US" altLang="zh-TW" dirty="0"/>
              <a:t> px </a:t>
            </a:r>
            <a:r>
              <a:rPr lang="en-US" altLang="zh-TW" dirty="0" err="1"/>
              <a:t>pt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C18E9-AAF9-41B2-8A1F-3EA8E3D5F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532209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76B163-34A5-41D2-8485-0B9D5F265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>
                <a:solidFill>
                  <a:schemeClr val="accent5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box-sizing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EF24EA-1F33-476D-A0D1-ACEBA1327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906315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8BD483-B174-466F-B12A-BD26B80E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製作</a:t>
            </a:r>
            <a:r>
              <a:rPr lang="en-US" altLang="zh-TW" dirty="0"/>
              <a:t>navbar (menu)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983B93-0CAE-42DE-9891-5A30539DE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15038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FB42A-DAA6-4CE9-809D-AD99588D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1E496C-F018-456B-9665-156E35529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修改文字大小、行距、顏色、字距</a:t>
            </a:r>
          </a:p>
        </p:txBody>
      </p:sp>
    </p:spTree>
    <p:extLst>
      <p:ext uri="{BB962C8B-B14F-4D97-AF65-F5344CB8AC3E}">
        <p14:creationId xmlns:p14="http://schemas.microsoft.com/office/powerpoint/2010/main" val="165325258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0B2570-8D1F-4CCF-AB3D-C270275CB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RWD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8A1D37-2283-4301-A458-2F411F2D1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266225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8E8DBB-01CB-4EEE-8C4B-69535397E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Javascript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E5AAEF7-BBCB-4838-B980-580B51473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737768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562590-C019-4736-87FA-8ED2D629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線上資源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24489A6-B938-40C1-B36F-231129AA5E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865268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D02A36-9859-45EC-A918-D7CC58AA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Google Font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15579A-BFFA-4511-97A6-B6D310E8C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7389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A2AE107D-9B67-4B18-9FEA-3FFEB2079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34" y="1927263"/>
            <a:ext cx="11533924" cy="46863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EEBDCF5-14C1-49D1-8325-B6BDBEB94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網頁裡面有什麼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FAAAC42-3662-4438-867A-6AAF61CCAC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1052"/>
          <a:stretch/>
        </p:blipFill>
        <p:spPr>
          <a:xfrm>
            <a:off x="8257376" y="347157"/>
            <a:ext cx="1046187" cy="128688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498501C-415B-4CF4-A532-F1AA4B08EE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081" b="2971"/>
          <a:stretch/>
        </p:blipFill>
        <p:spPr>
          <a:xfrm>
            <a:off x="9478148" y="347065"/>
            <a:ext cx="1046187" cy="1286885"/>
          </a:xfrm>
          <a:prstGeom prst="rect">
            <a:avLst/>
          </a:prstGeom>
        </p:spPr>
      </p:pic>
      <p:sp>
        <p:nvSpPr>
          <p:cNvPr id="10" name="箭號: 弧形下彎 9">
            <a:extLst>
              <a:ext uri="{FF2B5EF4-FFF2-40B4-BE49-F238E27FC236}">
                <a16:creationId xmlns:a16="http://schemas.microsoft.com/office/drawing/2014/main" id="{0777BB75-ABCF-4F27-B46F-6E4E2CA79CE8}"/>
              </a:ext>
            </a:extLst>
          </p:cNvPr>
          <p:cNvSpPr/>
          <p:nvPr/>
        </p:nvSpPr>
        <p:spPr>
          <a:xfrm rot="18975079" flipH="1">
            <a:off x="6771049" y="909318"/>
            <a:ext cx="1250119" cy="680126"/>
          </a:xfrm>
          <a:prstGeom prst="curved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9B53E57-775B-43C4-AE29-987BEE4626BD}"/>
              </a:ext>
            </a:extLst>
          </p:cNvPr>
          <p:cNvSpPr/>
          <p:nvPr/>
        </p:nvSpPr>
        <p:spPr>
          <a:xfrm>
            <a:off x="7060764" y="2658358"/>
            <a:ext cx="335344" cy="226244"/>
          </a:xfrm>
          <a:prstGeom prst="rect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B8BE758-2E41-4403-95D9-EAB3288E74AA}"/>
              </a:ext>
            </a:extLst>
          </p:cNvPr>
          <p:cNvSpPr/>
          <p:nvPr/>
        </p:nvSpPr>
        <p:spPr>
          <a:xfrm>
            <a:off x="770295" y="2686639"/>
            <a:ext cx="247800" cy="197963"/>
          </a:xfrm>
          <a:prstGeom prst="rect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103871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rop">
    <a:dk1>
      <a:sysClr val="windowText" lastClr="000000"/>
    </a:dk1>
    <a:lt1>
      <a:sysClr val="window" lastClr="FFFFFF"/>
    </a:lt1>
    <a:dk2>
      <a:srgbClr val="191B0E"/>
    </a:dk2>
    <a:lt2>
      <a:srgbClr val="EFEDE3"/>
    </a:lt2>
    <a:accent1>
      <a:srgbClr val="8C8D86"/>
    </a:accent1>
    <a:accent2>
      <a:srgbClr val="E6C069"/>
    </a:accent2>
    <a:accent3>
      <a:srgbClr val="897B61"/>
    </a:accent3>
    <a:accent4>
      <a:srgbClr val="8DAB8E"/>
    </a:accent4>
    <a:accent5>
      <a:srgbClr val="77A2BB"/>
    </a:accent5>
    <a:accent6>
      <a:srgbClr val="E28394"/>
    </a:accent6>
    <a:hlink>
      <a:srgbClr val="77A2BB"/>
    </a:hlink>
    <a:folHlink>
      <a:srgbClr val="957A9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2692</TotalTime>
  <Words>4126</Words>
  <Application>Microsoft Office PowerPoint</Application>
  <PresentationFormat>寬螢幕</PresentationFormat>
  <Paragraphs>530</Paragraphs>
  <Slides>89</Slides>
  <Notes>30</Notes>
  <HiddenSlides>1</HiddenSlides>
  <MMClips>0</MMClips>
  <ScaleCrop>false</ScaleCrop>
  <HeadingPairs>
    <vt:vector size="6" baseType="variant">
      <vt:variant>
        <vt:lpstr>使用字型</vt:lpstr>
      </vt:variant>
      <vt:variant>
        <vt:i4>18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89</vt:i4>
      </vt:variant>
    </vt:vector>
  </HeadingPairs>
  <TitlesOfParts>
    <vt:vector size="108" baseType="lpstr">
      <vt:lpstr>charter</vt:lpstr>
      <vt:lpstr>Helvetica Neue</vt:lpstr>
      <vt:lpstr>inherit</vt:lpstr>
      <vt:lpstr>Lato</vt:lpstr>
      <vt:lpstr>Noto Sans TC</vt:lpstr>
      <vt:lpstr>Open Sans</vt:lpstr>
      <vt:lpstr>poppins</vt:lpstr>
      <vt:lpstr>PT Sans</vt:lpstr>
      <vt:lpstr>Titillium Web</vt:lpstr>
      <vt:lpstr>微軟正黑體</vt:lpstr>
      <vt:lpstr>微軟正黑體</vt:lpstr>
      <vt:lpstr>Arial</vt:lpstr>
      <vt:lpstr>Arial</vt:lpstr>
      <vt:lpstr>Bahnschrift Condensed</vt:lpstr>
      <vt:lpstr>Calibri</vt:lpstr>
      <vt:lpstr>Consolas</vt:lpstr>
      <vt:lpstr>Franklin Gothic Book</vt:lpstr>
      <vt:lpstr>Source Sans Pro</vt:lpstr>
      <vt:lpstr>裁剪</vt:lpstr>
      <vt:lpstr>網頁設計</vt:lpstr>
      <vt:lpstr>大綱</vt:lpstr>
      <vt:lpstr>PowerPoint 簡報</vt:lpstr>
      <vt:lpstr>為什麼要有網頁/設計</vt:lpstr>
      <vt:lpstr>網頁</vt:lpstr>
      <vt:lpstr>拆解知識</vt:lpstr>
      <vt:lpstr>網頁內容有什麼</vt:lpstr>
      <vt:lpstr>PowerPoint 簡報</vt:lpstr>
      <vt:lpstr>網頁裡面有什麼</vt:lpstr>
      <vt:lpstr>PowerPoint 簡報</vt:lpstr>
      <vt:lpstr>頁面上有什麼</vt:lpstr>
      <vt:lpstr>HTML &amp; CSS &amp; Javascript</vt:lpstr>
      <vt:lpstr>PowerPoint 簡報</vt:lpstr>
      <vt:lpstr>檢查 (F12)-&gt; 看看網頁的架構</vt:lpstr>
      <vt:lpstr>Review:網頁裡面有什麼</vt:lpstr>
      <vt:lpstr>什麼是HTML?</vt:lpstr>
      <vt:lpstr>HTML(Hypertext Markup Language)</vt:lpstr>
      <vt:lpstr>開始寫網頁-準備工具</vt:lpstr>
      <vt:lpstr>Vscode </vt:lpstr>
      <vt:lpstr>HTML元素的組成</vt:lpstr>
      <vt:lpstr>HTML元素的組成</vt:lpstr>
      <vt:lpstr>標籤</vt:lpstr>
      <vt:lpstr>屬性 </vt:lpstr>
      <vt:lpstr>巢狀元素</vt:lpstr>
      <vt:lpstr>空元素</vt:lpstr>
      <vt:lpstr>建立一個簡單的HTML</vt:lpstr>
      <vt:lpstr>新增一個 .html</vt:lpstr>
      <vt:lpstr>Html架構-標籤(tag)</vt:lpstr>
      <vt:lpstr>完善剛剛的檔案</vt:lpstr>
      <vt:lpstr>PowerPoint 簡報</vt:lpstr>
      <vt:lpstr>完善剛剛的檔案</vt:lpstr>
      <vt:lpstr>註解</vt:lpstr>
      <vt:lpstr>不是已經是.html檔嗎? 為什麼還要寫宣告? </vt:lpstr>
      <vt:lpstr>典型主體架構</vt:lpstr>
      <vt:lpstr>PowerPoint 簡報</vt:lpstr>
      <vt:lpstr>認識基本標籤</vt:lpstr>
      <vt:lpstr>區塊容器&lt;div&gt;</vt:lpstr>
      <vt:lpstr>段落&lt;p&gt;</vt:lpstr>
      <vt:lpstr>區塊容器&lt;span&gt;</vt:lpstr>
      <vt:lpstr>照片&lt;img&gt;、超連結&lt;a&gt;</vt:lpstr>
      <vt:lpstr>&lt;ul&gt;、&lt;li&gt;、&lt;ol&gt;</vt:lpstr>
      <vt:lpstr>換行&lt;br&gt;、水平線&lt;hr&gt;</vt:lpstr>
      <vt:lpstr>CSS</vt:lpstr>
      <vt:lpstr>CSS（Cascading Style Sheets）</vt:lpstr>
      <vt:lpstr>CSS有三種呈現方式</vt:lpstr>
      <vt:lpstr>inline style (換文字的顏色)</vt:lpstr>
      <vt:lpstr>把style獨立出來-如何讓html標籤套上css?</vt:lpstr>
      <vt:lpstr>把style獨立出來</vt:lpstr>
      <vt:lpstr>練習</vt:lpstr>
      <vt:lpstr>開始寫一頁式網頁</vt:lpstr>
      <vt:lpstr>準備好檔案結構、下載檔案</vt:lpstr>
      <vt:lpstr>切版</vt:lpstr>
      <vt:lpstr>PowerPoint 簡報</vt:lpstr>
      <vt:lpstr>HTML5 :html第五代</vt:lpstr>
      <vt:lpstr>將css檔案連結至html</vt:lpstr>
      <vt:lpstr>PowerPoint 簡報</vt:lpstr>
      <vt:lpstr>HTML</vt:lpstr>
      <vt:lpstr>CSS-初始化</vt:lpstr>
      <vt:lpstr>Margin vs padding vs border</vt:lpstr>
      <vt:lpstr>盒子模型(box model)</vt:lpstr>
      <vt:lpstr>box-sizing</vt:lpstr>
      <vt:lpstr>CSS- 初始化section</vt:lpstr>
      <vt:lpstr>網頁的X.Y軸</vt:lpstr>
      <vt:lpstr>relative、absolute</vt:lpstr>
      <vt:lpstr>Px % vh</vt:lpstr>
      <vt:lpstr>Css- header</vt:lpstr>
      <vt:lpstr>display</vt:lpstr>
      <vt:lpstr>display: flex</vt:lpstr>
      <vt:lpstr>display: flex</vt:lpstr>
      <vt:lpstr>設定logo</vt:lpstr>
      <vt:lpstr>設定ul li清單</vt:lpstr>
      <vt:lpstr>美化一下navbar的內容</vt:lpstr>
      <vt:lpstr>color</vt:lpstr>
      <vt:lpstr>Px vs %</vt:lpstr>
      <vt:lpstr>練習</vt:lpstr>
      <vt:lpstr> display: flex;</vt:lpstr>
      <vt:lpstr>練習</vt:lpstr>
      <vt:lpstr>display: block vs inline vs inline-block</vt:lpstr>
      <vt:lpstr>position</vt:lpstr>
      <vt:lpstr>向子層渲染</vt:lpstr>
      <vt:lpstr>註解 /* */</vt:lpstr>
      <vt:lpstr>單位 vh px pt </vt:lpstr>
      <vt:lpstr>box-sizing</vt:lpstr>
      <vt:lpstr>製作navbar (menu)</vt:lpstr>
      <vt:lpstr>練習</vt:lpstr>
      <vt:lpstr>RWD</vt:lpstr>
      <vt:lpstr>Javascript</vt:lpstr>
      <vt:lpstr>線上資源</vt:lpstr>
      <vt:lpstr>Google Font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&amp; CSS &amp; Javascript</dc:title>
  <dc:creator>Alice Lee</dc:creator>
  <cp:lastModifiedBy>Alice Lee</cp:lastModifiedBy>
  <cp:revision>163</cp:revision>
  <dcterms:created xsi:type="dcterms:W3CDTF">2021-03-24T13:55:33Z</dcterms:created>
  <dcterms:modified xsi:type="dcterms:W3CDTF">2021-04-23T16:06:44Z</dcterms:modified>
</cp:coreProperties>
</file>

<file path=docProps/thumbnail.jpeg>
</file>